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4"/>
  </p:notesMasterIdLst>
  <p:handoutMasterIdLst>
    <p:handoutMasterId r:id="rId45"/>
  </p:handoutMasterIdLst>
  <p:sldIdLst>
    <p:sldId id="364" r:id="rId3"/>
    <p:sldId id="458" r:id="rId4"/>
    <p:sldId id="446" r:id="rId5"/>
    <p:sldId id="475" r:id="rId6"/>
    <p:sldId id="524" r:id="rId7"/>
    <p:sldId id="480" r:id="rId8"/>
    <p:sldId id="523" r:id="rId9"/>
    <p:sldId id="476" r:id="rId10"/>
    <p:sldId id="514" r:id="rId11"/>
    <p:sldId id="482" r:id="rId12"/>
    <p:sldId id="505" r:id="rId13"/>
    <p:sldId id="516" r:id="rId14"/>
    <p:sldId id="519" r:id="rId15"/>
    <p:sldId id="525" r:id="rId16"/>
    <p:sldId id="520" r:id="rId17"/>
    <p:sldId id="513" r:id="rId18"/>
    <p:sldId id="506" r:id="rId19"/>
    <p:sldId id="497" r:id="rId20"/>
    <p:sldId id="499" r:id="rId21"/>
    <p:sldId id="515" r:id="rId22"/>
    <p:sldId id="507" r:id="rId23"/>
    <p:sldId id="478" r:id="rId24"/>
    <p:sldId id="501" r:id="rId25"/>
    <p:sldId id="521" r:id="rId26"/>
    <p:sldId id="522" r:id="rId27"/>
    <p:sldId id="517" r:id="rId28"/>
    <p:sldId id="490" r:id="rId29"/>
    <p:sldId id="491" r:id="rId30"/>
    <p:sldId id="495" r:id="rId31"/>
    <p:sldId id="503" r:id="rId32"/>
    <p:sldId id="509" r:id="rId33"/>
    <p:sldId id="485" r:id="rId34"/>
    <p:sldId id="493" r:id="rId35"/>
    <p:sldId id="518" r:id="rId36"/>
    <p:sldId id="488" r:id="rId37"/>
    <p:sldId id="496" r:id="rId38"/>
    <p:sldId id="502" r:id="rId39"/>
    <p:sldId id="508" r:id="rId40"/>
    <p:sldId id="486" r:id="rId41"/>
    <p:sldId id="498" r:id="rId42"/>
    <p:sldId id="366" r:id="rId43"/>
  </p:sldIdLst>
  <p:sldSz cx="9144000" cy="6858000" type="screen4x3"/>
  <p:notesSz cx="9926638" cy="679767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660C34"/>
    <a:srgbClr val="FFCC99"/>
    <a:srgbClr val="8C0A32"/>
    <a:srgbClr val="EEA420"/>
    <a:srgbClr val="C1C1C1"/>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57" autoAdjust="0"/>
    <p:restoredTop sz="92410" autoAdjust="0"/>
  </p:normalViewPr>
  <p:slideViewPr>
    <p:cSldViewPr snapToGrid="0" snapToObjects="1">
      <p:cViewPr varScale="1">
        <p:scale>
          <a:sx n="74" d="100"/>
          <a:sy n="74" d="100"/>
        </p:scale>
        <p:origin x="1656" y="72"/>
      </p:cViewPr>
      <p:guideLst>
        <p:guide orient="horz" pos="2160"/>
        <p:guide pos="2880"/>
      </p:guideLst>
    </p:cSldViewPr>
  </p:slideViewPr>
  <p:outlineViewPr>
    <p:cViewPr>
      <p:scale>
        <a:sx n="33" d="100"/>
        <a:sy n="33" d="100"/>
      </p:scale>
      <p:origin x="0" y="7110"/>
    </p:cViewPr>
  </p:outlineViewPr>
  <p:notesTextViewPr>
    <p:cViewPr>
      <p:scale>
        <a:sx n="100" d="100"/>
        <a:sy n="100" d="100"/>
      </p:scale>
      <p:origin x="0" y="0"/>
    </p:cViewPr>
  </p:notesTextViewPr>
  <p:sorterViewPr>
    <p:cViewPr varScale="1">
      <p:scale>
        <a:sx n="100" d="100"/>
        <a:sy n="100" d="100"/>
      </p:scale>
      <p:origin x="0" y="-486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005" cy="340492"/>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623093" y="0"/>
            <a:ext cx="4302005" cy="340492"/>
          </a:xfrm>
          <a:prstGeom prst="rect">
            <a:avLst/>
          </a:prstGeom>
        </p:spPr>
        <p:txBody>
          <a:bodyPr vert="horz" lIns="91427" tIns="45713" rIns="91427" bIns="45713" rtlCol="0"/>
          <a:lstStyle>
            <a:lvl1pPr algn="r" fontAlgn="auto">
              <a:spcBef>
                <a:spcPts val="0"/>
              </a:spcBef>
              <a:spcAft>
                <a:spcPts val="0"/>
              </a:spcAft>
              <a:defRPr sz="1200" smtClean="0">
                <a:latin typeface="+mn-lt"/>
              </a:defRPr>
            </a:lvl1pPr>
          </a:lstStyle>
          <a:p>
            <a:pPr>
              <a:defRPr/>
            </a:pPr>
            <a:fld id="{76673319-FDE0-4D3B-884A-46F904F10B51}" type="datetimeFigureOut">
              <a:rPr lang="en-US"/>
              <a:pPr>
                <a:defRPr/>
              </a:pPr>
              <a:t>9/10/2017</a:t>
            </a:fld>
            <a:endParaRPr lang="en-US"/>
          </a:p>
        </p:txBody>
      </p:sp>
      <p:sp>
        <p:nvSpPr>
          <p:cNvPr id="4" name="Footer Placeholder 3"/>
          <p:cNvSpPr>
            <a:spLocks noGrp="1"/>
          </p:cNvSpPr>
          <p:nvPr>
            <p:ph type="ftr" sz="quarter" idx="2"/>
          </p:nvPr>
        </p:nvSpPr>
        <p:spPr>
          <a:xfrm>
            <a:off x="0" y="6457184"/>
            <a:ext cx="4302005" cy="338972"/>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623093" y="6457184"/>
            <a:ext cx="4302005" cy="338972"/>
          </a:xfrm>
          <a:prstGeom prst="rect">
            <a:avLst/>
          </a:prstGeom>
        </p:spPr>
        <p:txBody>
          <a:bodyPr vert="horz" lIns="91427" tIns="45713" rIns="91427" bIns="45713" rtlCol="0" anchor="b"/>
          <a:lstStyle>
            <a:lvl1pPr algn="r" fontAlgn="auto">
              <a:spcBef>
                <a:spcPts val="0"/>
              </a:spcBef>
              <a:spcAft>
                <a:spcPts val="0"/>
              </a:spcAft>
              <a:defRPr sz="1200" smtClean="0">
                <a:latin typeface="+mn-lt"/>
              </a:defRPr>
            </a:lvl1pPr>
          </a:lstStyle>
          <a:p>
            <a:pPr>
              <a:defRPr/>
            </a:pPr>
            <a:fld id="{1CE7FE69-CFAE-4A1B-A9C8-1C79A976B8AF}" type="slidenum">
              <a:rPr lang="en-US"/>
              <a:pPr>
                <a:defRPr/>
              </a:pPr>
              <a:t>‹#›</a:t>
            </a:fld>
            <a:endParaRPr lang="en-US"/>
          </a:p>
        </p:txBody>
      </p:sp>
    </p:spTree>
    <p:extLst>
      <p:ext uri="{BB962C8B-B14F-4D97-AF65-F5344CB8AC3E}">
        <p14:creationId xmlns:p14="http://schemas.microsoft.com/office/powerpoint/2010/main" val="2573157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005" cy="340492"/>
          </a:xfrm>
          <a:prstGeom prst="rect">
            <a:avLst/>
          </a:prstGeom>
        </p:spPr>
        <p:txBody>
          <a:bodyPr vert="horz" lIns="91427" tIns="45713" rIns="91427" bIns="4571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623093" y="0"/>
            <a:ext cx="4302005" cy="340492"/>
          </a:xfrm>
          <a:prstGeom prst="rect">
            <a:avLst/>
          </a:prstGeom>
        </p:spPr>
        <p:txBody>
          <a:bodyPr vert="horz" lIns="91427" tIns="45713" rIns="91427" bIns="45713" rtlCol="0"/>
          <a:lstStyle>
            <a:lvl1pPr algn="r" fontAlgn="auto">
              <a:spcBef>
                <a:spcPts val="0"/>
              </a:spcBef>
              <a:spcAft>
                <a:spcPts val="0"/>
              </a:spcAft>
              <a:defRPr sz="1200" smtClean="0">
                <a:latin typeface="+mn-lt"/>
              </a:defRPr>
            </a:lvl1pPr>
          </a:lstStyle>
          <a:p>
            <a:pPr>
              <a:defRPr/>
            </a:pPr>
            <a:fld id="{FF757A80-9404-4CBC-85DC-7E13A16F3617}" type="datetimeFigureOut">
              <a:rPr lang="en-US"/>
              <a:pPr>
                <a:defRPr/>
              </a:pPr>
              <a:t>9/10/2017</a:t>
            </a:fld>
            <a:endParaRPr lang="en-US"/>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27" tIns="45713" rIns="91427" bIns="45713" rtlCol="0" anchor="ctr"/>
          <a:lstStyle/>
          <a:p>
            <a:pPr lvl="0"/>
            <a:endParaRPr lang="en-US" noProof="0"/>
          </a:p>
        </p:txBody>
      </p:sp>
      <p:sp>
        <p:nvSpPr>
          <p:cNvPr id="5" name="Notes Placeholder 4"/>
          <p:cNvSpPr>
            <a:spLocks noGrp="1"/>
          </p:cNvSpPr>
          <p:nvPr>
            <p:ph type="body" sz="quarter" idx="3"/>
          </p:nvPr>
        </p:nvSpPr>
        <p:spPr>
          <a:xfrm>
            <a:off x="993126" y="3228592"/>
            <a:ext cx="7940386" cy="3059866"/>
          </a:xfrm>
          <a:prstGeom prst="rect">
            <a:avLst/>
          </a:prstGeom>
        </p:spPr>
        <p:txBody>
          <a:bodyPr vert="horz" lIns="91427" tIns="45713" rIns="91427" bIns="4571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457184"/>
            <a:ext cx="4302005" cy="338972"/>
          </a:xfrm>
          <a:prstGeom prst="rect">
            <a:avLst/>
          </a:prstGeom>
        </p:spPr>
        <p:txBody>
          <a:bodyPr vert="horz" lIns="91427" tIns="45713" rIns="91427" bIns="4571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623093" y="6457184"/>
            <a:ext cx="4302005" cy="338972"/>
          </a:xfrm>
          <a:prstGeom prst="rect">
            <a:avLst/>
          </a:prstGeom>
        </p:spPr>
        <p:txBody>
          <a:bodyPr vert="horz" lIns="91427" tIns="45713" rIns="91427" bIns="45713" rtlCol="0" anchor="b"/>
          <a:lstStyle>
            <a:lvl1pPr algn="r" fontAlgn="auto">
              <a:spcBef>
                <a:spcPts val="0"/>
              </a:spcBef>
              <a:spcAft>
                <a:spcPts val="0"/>
              </a:spcAft>
              <a:defRPr sz="1200" smtClean="0">
                <a:latin typeface="+mn-lt"/>
              </a:defRPr>
            </a:lvl1pPr>
          </a:lstStyle>
          <a:p>
            <a:pPr>
              <a:defRPr/>
            </a:pPr>
            <a:fld id="{B9198792-C0B8-45B2-BD60-EACC5185B838}" type="slidenum">
              <a:rPr lang="en-US"/>
              <a:pPr>
                <a:defRPr/>
              </a:pPr>
              <a:t>‹#›</a:t>
            </a:fld>
            <a:endParaRPr lang="en-US"/>
          </a:p>
        </p:txBody>
      </p:sp>
    </p:spTree>
    <p:extLst>
      <p:ext uri="{BB962C8B-B14F-4D97-AF65-F5344CB8AC3E}">
        <p14:creationId xmlns:p14="http://schemas.microsoft.com/office/powerpoint/2010/main" val="7053066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Marcador de imagen de diapositiva 1"/>
          <p:cNvSpPr>
            <a:spLocks noGrp="1" noRot="1" noChangeAspect="1"/>
          </p:cNvSpPr>
          <p:nvPr>
            <p:ph type="sldImg"/>
          </p:nvPr>
        </p:nvSpPr>
        <p:spPr bwMode="auto">
          <a:noFill/>
          <a:ln>
            <a:solidFill>
              <a:srgbClr val="000000"/>
            </a:solidFill>
            <a:miter lim="800000"/>
            <a:headEnd/>
            <a:tailEnd/>
          </a:ln>
        </p:spPr>
      </p:sp>
      <p:sp>
        <p:nvSpPr>
          <p:cNvPr id="28674"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_tradnl" dirty="0" smtClean="0"/>
          </a:p>
        </p:txBody>
      </p:sp>
      <p:sp>
        <p:nvSpPr>
          <p:cNvPr id="28675"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80A57D-5B29-43CA-91EB-0560ED6CD026}" type="slidenum">
              <a:rPr lang="en-US"/>
              <a:pPr fontAlgn="base">
                <a:spcBef>
                  <a:spcPct val="0"/>
                </a:spcBef>
                <a:spcAft>
                  <a:spcPct val="0"/>
                </a:spcAft>
              </a:pPr>
              <a:t>1</a:t>
            </a:fld>
            <a:endParaRPr lang="en-US" dirty="0"/>
          </a:p>
        </p:txBody>
      </p:sp>
    </p:spTree>
    <p:extLst>
      <p:ext uri="{BB962C8B-B14F-4D97-AF65-F5344CB8AC3E}">
        <p14:creationId xmlns:p14="http://schemas.microsoft.com/office/powerpoint/2010/main" val="285409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CCB90E6-FDF5-4C62-A7D1-576A3827F508}"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E12D0754-91AE-482D-A434-6D8F1EF78B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1D5CACF-76B6-4BC9-97BA-82AC6A3BB0E2}"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8C51EF11-EFA1-4105-9E31-36745F9E71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302619F-D449-40A7-8F21-D0FE26A2ACAF}"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CD28F36D-78E4-40F9-B81E-8CB3AD1BE3A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5E4CDF4-F9E0-4997-A52C-EE1774F548F5}"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DFE503C-4D63-4FFA-B4B0-2EBDDBCB960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3165" y="332694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D80FC53-D484-4F0B-AD8D-B7165F597BF2}"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E913D88E-0601-4EFD-B81C-1A65CBBC0B1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AFF935B-80E8-42BF-BFA5-6D2E424C2616}"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AE58FCF-252F-42D2-B662-CA6A84383A0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3165" y="332694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41C99708-3E5E-4A94-98F4-54D530413413}"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4FCD1130-57E5-4EC2-9690-62ADD84F864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3165" y="332694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3268F4B-4456-4976-BC42-0EEB443FCAA9}" type="datetimeFigureOut">
              <a:rPr lang="en-US"/>
              <a:pPr>
                <a:defRPr/>
              </a:pPr>
              <a:t>9/10/2017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6198212-2676-491E-BF72-3008AEA41E3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3165" y="332694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E36E2B0-69D6-4D59-A809-0D8C66A51C00}" type="datetimeFigureOut">
              <a:rPr lang="en-US"/>
              <a:pPr>
                <a:defRPr/>
              </a:pPr>
              <a:t>9/10/2017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B7FC2207-994C-4E35-8AD2-2EB2DEA6EA9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7A23C9DD-DFB3-47EB-93B2-6A82570173ED}" type="datetimeFigureOut">
              <a:rPr lang="en-US"/>
              <a:pPr>
                <a:defRPr/>
              </a:pPr>
              <a:t>9/10/2017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0279AE5C-ED60-4757-9890-CE0B429351F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FE70A2B-D7A5-4E56-835F-52A8D77205F4}"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99437E4-9AA6-41CC-82CA-590914DE451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0B7C830-7866-4058-B87C-76D79BE09ED0}"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EC83C2F5-680E-4512-81BF-E5B88542F14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BFF09C9-AF70-4D44-AB07-5ADBA66E7026}"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7A1D4A87-223B-49FB-AED3-F9AC09FA170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3165" y="332694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4FD1ABB-61A8-4B4E-9A0B-9EEF2AC91FDE}"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E606314-8CB2-461D-9F74-A191A6D47E9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B9FCEDF-8543-47D6-8066-1A1E456274F9}"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A5138DC1-63B6-4DF1-ACB3-08265023796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D2B2BE7-E574-4830-BA75-76CABB58896A}" type="datetimeFigureOut">
              <a:rPr lang="en-US"/>
              <a:pPr>
                <a:defRPr/>
              </a:pPr>
              <a:t>9/10/2017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DB034AD3-A3D3-4AEC-9385-E31056FCBC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627CCD3-BCAB-41D5-A3AA-AE896AA65A62}"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9F75772A-B645-4A85-91ED-3793A22A7DF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A077409-76F8-4829-A41C-D31C49AA746F}" type="datetimeFigureOut">
              <a:rPr lang="en-US"/>
              <a:pPr>
                <a:defRPr/>
              </a:pPr>
              <a:t>9/10/2017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85888996-EBDA-4A23-A221-4D5C5477841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7368A33-2DD7-4604-93D7-12C8A29D39EB}" type="datetimeFigureOut">
              <a:rPr lang="en-US"/>
              <a:pPr>
                <a:defRPr/>
              </a:pPr>
              <a:t>9/10/2017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FF6BFB6F-72CF-4FD1-B4D9-3F07DFA91A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F02381C-D631-4D6E-832E-C7C3AA1C89BC}" type="datetimeFigureOut">
              <a:rPr lang="en-US"/>
              <a:pPr>
                <a:defRPr/>
              </a:pPr>
              <a:t>9/10/2017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EB7F98D7-2924-43A9-A581-6D73B88F6E8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66C3A09-BA7A-4001-8392-31540213AABA}"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453BE522-168C-49F5-A261-0C1C868F814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A11073C-97A3-4908-A55E-5CF8ED5386B1}" type="datetimeFigureOut">
              <a:rPr lang="en-US"/>
              <a:pPr>
                <a:defRPr/>
              </a:pPr>
              <a:t>9/10/2017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6904038" y="6492875"/>
            <a:ext cx="2133600" cy="365125"/>
          </a:xfrm>
          <a:prstGeom prst="rect">
            <a:avLst/>
          </a:prstGeom>
        </p:spPr>
        <p:txBody>
          <a:bodyPr/>
          <a:lstStyle>
            <a:lvl1pPr fontAlgn="auto">
              <a:spcBef>
                <a:spcPts val="0"/>
              </a:spcBef>
              <a:spcAft>
                <a:spcPts val="0"/>
              </a:spcAft>
              <a:defRPr>
                <a:latin typeface="+mn-lt"/>
              </a:defRPr>
            </a:lvl1pPr>
          </a:lstStyle>
          <a:p>
            <a:pPr>
              <a:defRPr/>
            </a:pPr>
            <a:fld id="{DCC4766E-5E13-4D4B-982F-DCF9350ACF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13"/>
          <a:srcRect/>
          <a:stretch>
            <a:fillRect/>
          </a:stretch>
        </p:blipFill>
        <p:spPr bwMode="auto">
          <a:xfrm>
            <a:off x="0" y="0"/>
            <a:ext cx="9140825" cy="6856413"/>
          </a:xfrm>
          <a:prstGeom prst="rect">
            <a:avLst/>
          </a:prstGeom>
          <a:noFill/>
          <a:ln w="9525">
            <a:noFill/>
            <a:miter lim="800000"/>
            <a:headEnd/>
            <a:tailEnd/>
          </a:ln>
        </p:spPr>
      </p:pic>
      <p:sp>
        <p:nvSpPr>
          <p:cNvPr id="1027" name="Title Placeholder 1"/>
          <p:cNvSpPr>
            <a:spLocks noGrp="1"/>
          </p:cNvSpPr>
          <p:nvPr>
            <p:ph type="title"/>
          </p:nvPr>
        </p:nvSpPr>
        <p:spPr bwMode="auto">
          <a:xfrm>
            <a:off x="457200" y="111125"/>
            <a:ext cx="8229600" cy="638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 TO GO HERE</a:t>
            </a:r>
            <a:endParaRPr lang="en-US" smtClean="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8" name="Rectangle 7"/>
          <p:cNvSpPr/>
          <p:nvPr userDrawn="1"/>
        </p:nvSpPr>
        <p:spPr>
          <a:xfrm>
            <a:off x="8412163" y="6483350"/>
            <a:ext cx="549275" cy="277813"/>
          </a:xfrm>
          <a:prstGeom prst="rect">
            <a:avLst/>
          </a:prstGeom>
        </p:spPr>
        <p:txBody>
          <a:bodyPr anchor="ctr">
            <a:spAutoFit/>
          </a:bodyPr>
          <a:lstStyle/>
          <a:p>
            <a:pPr algn="ctr" fontAlgn="auto">
              <a:spcBef>
                <a:spcPts val="0"/>
              </a:spcBef>
              <a:spcAft>
                <a:spcPts val="0"/>
              </a:spcAft>
              <a:defRPr/>
            </a:pPr>
            <a:fld id="{2A886E83-99F1-41A6-9857-C507A94F5158}" type="slidenum">
              <a:rPr lang="en-US" sz="1200" b="1">
                <a:solidFill>
                  <a:schemeClr val="bg1"/>
                </a:solidFill>
                <a:latin typeface="Arial"/>
                <a:cs typeface="Arial"/>
              </a:rPr>
              <a:pPr algn="ctr" fontAlgn="auto">
                <a:spcBef>
                  <a:spcPts val="0"/>
                </a:spcBef>
                <a:spcAft>
                  <a:spcPts val="0"/>
                </a:spcAft>
                <a:defRPr/>
              </a:pPr>
              <a:t>‹#›</a:t>
            </a:fld>
            <a:endParaRPr lang="en-US" sz="1200" b="1">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457200" rtl="0" fontAlgn="base">
        <a:spcBef>
          <a:spcPct val="0"/>
        </a:spcBef>
        <a:spcAft>
          <a:spcPct val="0"/>
        </a:spcAft>
        <a:defRPr sz="2200" kern="1200">
          <a:solidFill>
            <a:schemeClr val="bg1"/>
          </a:solidFill>
          <a:latin typeface="Arial Bold"/>
          <a:ea typeface="Arial Bold"/>
          <a:cs typeface="Arial Bold"/>
        </a:defRPr>
      </a:lvl1pPr>
      <a:lvl2pPr algn="l" defTabSz="457200" rtl="0" fontAlgn="base">
        <a:spcBef>
          <a:spcPct val="0"/>
        </a:spcBef>
        <a:spcAft>
          <a:spcPct val="0"/>
        </a:spcAft>
        <a:defRPr sz="2200">
          <a:solidFill>
            <a:schemeClr val="bg1"/>
          </a:solidFill>
          <a:latin typeface="Arial Bold"/>
          <a:ea typeface="Arial Bold"/>
          <a:cs typeface="Arial Bold"/>
        </a:defRPr>
      </a:lvl2pPr>
      <a:lvl3pPr algn="l" defTabSz="457200" rtl="0" fontAlgn="base">
        <a:spcBef>
          <a:spcPct val="0"/>
        </a:spcBef>
        <a:spcAft>
          <a:spcPct val="0"/>
        </a:spcAft>
        <a:defRPr sz="2200">
          <a:solidFill>
            <a:schemeClr val="bg1"/>
          </a:solidFill>
          <a:latin typeface="Arial Bold"/>
          <a:ea typeface="Arial Bold"/>
          <a:cs typeface="Arial Bold"/>
        </a:defRPr>
      </a:lvl3pPr>
      <a:lvl4pPr algn="l" defTabSz="457200" rtl="0" fontAlgn="base">
        <a:spcBef>
          <a:spcPct val="0"/>
        </a:spcBef>
        <a:spcAft>
          <a:spcPct val="0"/>
        </a:spcAft>
        <a:defRPr sz="2200">
          <a:solidFill>
            <a:schemeClr val="bg1"/>
          </a:solidFill>
          <a:latin typeface="Arial Bold"/>
          <a:ea typeface="Arial Bold"/>
          <a:cs typeface="Arial Bold"/>
        </a:defRPr>
      </a:lvl4pPr>
      <a:lvl5pPr algn="l" defTabSz="457200" rtl="0" fontAlgn="base">
        <a:spcBef>
          <a:spcPct val="0"/>
        </a:spcBef>
        <a:spcAft>
          <a:spcPct val="0"/>
        </a:spcAft>
        <a:defRPr sz="2200">
          <a:solidFill>
            <a:schemeClr val="bg1"/>
          </a:solidFill>
          <a:latin typeface="Arial Bold"/>
          <a:ea typeface="Arial Bold"/>
          <a:cs typeface="Arial Bold"/>
        </a:defRPr>
      </a:lvl5pPr>
      <a:lvl6pPr marL="457200" algn="l" defTabSz="457200" rtl="0" fontAlgn="base">
        <a:spcBef>
          <a:spcPct val="0"/>
        </a:spcBef>
        <a:spcAft>
          <a:spcPct val="0"/>
        </a:spcAft>
        <a:defRPr sz="2200">
          <a:solidFill>
            <a:schemeClr val="bg1"/>
          </a:solidFill>
          <a:latin typeface="Arial Bold"/>
          <a:ea typeface="Arial Bold"/>
          <a:cs typeface="Arial Bold"/>
        </a:defRPr>
      </a:lvl6pPr>
      <a:lvl7pPr marL="914400" algn="l" defTabSz="457200" rtl="0" fontAlgn="base">
        <a:spcBef>
          <a:spcPct val="0"/>
        </a:spcBef>
        <a:spcAft>
          <a:spcPct val="0"/>
        </a:spcAft>
        <a:defRPr sz="2200">
          <a:solidFill>
            <a:schemeClr val="bg1"/>
          </a:solidFill>
          <a:latin typeface="Arial Bold"/>
          <a:ea typeface="Arial Bold"/>
          <a:cs typeface="Arial Bold"/>
        </a:defRPr>
      </a:lvl7pPr>
      <a:lvl8pPr marL="1371600" algn="l" defTabSz="457200" rtl="0" fontAlgn="base">
        <a:spcBef>
          <a:spcPct val="0"/>
        </a:spcBef>
        <a:spcAft>
          <a:spcPct val="0"/>
        </a:spcAft>
        <a:defRPr sz="2200">
          <a:solidFill>
            <a:schemeClr val="bg1"/>
          </a:solidFill>
          <a:latin typeface="Arial Bold"/>
          <a:ea typeface="Arial Bold"/>
          <a:cs typeface="Arial Bold"/>
        </a:defRPr>
      </a:lvl8pPr>
      <a:lvl9pPr marL="1828800" algn="l" defTabSz="457200" rtl="0" fontAlgn="base">
        <a:spcBef>
          <a:spcPct val="0"/>
        </a:spcBef>
        <a:spcAft>
          <a:spcPct val="0"/>
        </a:spcAft>
        <a:defRPr sz="2200">
          <a:solidFill>
            <a:schemeClr val="bg1"/>
          </a:solidFill>
          <a:latin typeface="Arial Bold"/>
          <a:ea typeface="Arial Bold"/>
          <a:cs typeface="Arial Bold"/>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Arial"/>
          <a:ea typeface="+mn-ea"/>
          <a:cs typeface="Arial"/>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a:ea typeface="+mn-ea"/>
          <a:cs typeface="Arial"/>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a:ea typeface="+mn-ea"/>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smtClean="0"/>
              <a:t>Critère 1</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4430712"/>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6000">
                <a:latin typeface="Fiba" panose="02010500040101020104" pitchFamily="2" charset="0"/>
              </a:rPr>
              <a:t>C1</a:t>
            </a:r>
            <a:endParaRPr lang="es-ES_tradnl" sz="6000">
              <a:latin typeface="Fiba" panose="02010500040101020104" pitchFamily="2" charset="0"/>
            </a:endParaRPr>
          </a:p>
        </p:txBody>
      </p:sp>
      <p:sp>
        <p:nvSpPr>
          <p:cNvPr id="11" name="Rectángulo: esquinas redondeadas 10"/>
          <p:cNvSpPr/>
          <p:nvPr/>
        </p:nvSpPr>
        <p:spPr>
          <a:xfrm>
            <a:off x="1752600" y="2706688"/>
            <a:ext cx="6691313" cy="2000250"/>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0" lvl="1" algn="just" fontAlgn="auto">
              <a:spcAft>
                <a:spcPts val="0"/>
              </a:spcAft>
              <a:defRPr/>
            </a:pPr>
            <a:r>
              <a:rPr lang="fr-CA" sz="2400" dirty="0"/>
              <a:t>Une tentative non légitime de jouer directement le ballon dans l'esprit et l'intention des règles</a:t>
            </a:r>
            <a:endParaRPr lang="en-GB" sz="2400" dirty="0">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pic>
        <p:nvPicPr>
          <p:cNvPr id="2" name="Imagen 1"/>
          <p:cNvPicPr>
            <a:picLocks noChangeAspect="1"/>
          </p:cNvPicPr>
          <p:nvPr/>
        </p:nvPicPr>
        <p:blipFill>
          <a:blip r:embed="rId2"/>
          <a:stretch>
            <a:fillRect/>
          </a:stretch>
        </p:blipFill>
        <p:spPr>
          <a:xfrm>
            <a:off x="457200" y="3231573"/>
            <a:ext cx="7137557" cy="3225013"/>
          </a:xfrm>
          <a:prstGeom prst="rect">
            <a:avLst/>
          </a:prstGeom>
          <a:ln>
            <a:noFill/>
          </a:ln>
          <a:effectLst>
            <a:softEdge rad="112500"/>
          </a:effectLst>
        </p:spPr>
      </p:pic>
      <p:cxnSp>
        <p:nvCxnSpPr>
          <p:cNvPr id="6" name="Conector recto de flecha 5"/>
          <p:cNvCxnSpPr>
            <a:cxnSpLocks/>
          </p:cNvCxnSpPr>
          <p:nvPr/>
        </p:nvCxnSpPr>
        <p:spPr>
          <a:xfrm>
            <a:off x="1403350" y="4268788"/>
            <a:ext cx="923925" cy="154940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7" name="Elipse 6"/>
          <p:cNvSpPr/>
          <p:nvPr/>
        </p:nvSpPr>
        <p:spPr>
          <a:xfrm>
            <a:off x="5767388" y="5260975"/>
            <a:ext cx="941387" cy="922338"/>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8" name="Rectángulo: esquinas redondeadas 7"/>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sp>
        <p:nvSpPr>
          <p:cNvPr id="11" name="Rectángulo: esquinas redondeadas 10"/>
          <p:cNvSpPr/>
          <p:nvPr/>
        </p:nvSpPr>
        <p:spPr>
          <a:xfrm>
            <a:off x="1839913" y="1541463"/>
            <a:ext cx="6691312" cy="1690687"/>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dirty="0" smtClean="0">
                <a:solidFill>
                  <a:schemeClr val="tx1"/>
                </a:solidFill>
                <a:latin typeface="Univers 57 Condensed" charset="0"/>
                <a:ea typeface="Univers 57 Condensed" charset="0"/>
                <a:cs typeface="Univers 57 Condensed" charset="0"/>
              </a:rPr>
              <a:t>Le </a:t>
            </a:r>
            <a:r>
              <a:rPr lang="en-US" dirty="0" err="1" smtClean="0">
                <a:solidFill>
                  <a:schemeClr val="tx1"/>
                </a:solidFill>
                <a:latin typeface="Univers 57 Condensed" charset="0"/>
                <a:ea typeface="Univers 57 Condensed" charset="0"/>
                <a:cs typeface="Univers 57 Condensed" charset="0"/>
              </a:rPr>
              <a:t>joueur</a:t>
            </a:r>
            <a:r>
              <a:rPr lang="en-US" dirty="0" smtClean="0">
                <a:solidFill>
                  <a:schemeClr val="tx1"/>
                </a:solidFill>
                <a:latin typeface="Univers 57 Condensed" charset="0"/>
                <a:ea typeface="Univers 57 Condensed" charset="0"/>
                <a:cs typeface="Univers 57 Condensed" charset="0"/>
              </a:rPr>
              <a:t> defensive </a:t>
            </a:r>
            <a:r>
              <a:rPr lang="en-US" dirty="0" err="1" smtClean="0">
                <a:solidFill>
                  <a:schemeClr val="tx1"/>
                </a:solidFill>
                <a:latin typeface="Univers 57 Condensed" charset="0"/>
                <a:ea typeface="Univers 57 Condensed" charset="0"/>
                <a:cs typeface="Univers 57 Condensed" charset="0"/>
              </a:rPr>
              <a:t>est</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en</a:t>
            </a:r>
            <a:r>
              <a:rPr lang="en-US" dirty="0" smtClean="0">
                <a:solidFill>
                  <a:schemeClr val="tx1"/>
                </a:solidFill>
                <a:latin typeface="Univers 57 Condensed" charset="0"/>
                <a:ea typeface="Univers 57 Condensed" charset="0"/>
                <a:cs typeface="Univers 57 Condensed" charset="0"/>
              </a:rPr>
              <a:t> retard pour essayer de </a:t>
            </a:r>
            <a:r>
              <a:rPr lang="en-US" dirty="0" err="1" smtClean="0">
                <a:solidFill>
                  <a:schemeClr val="tx1"/>
                </a:solidFill>
                <a:latin typeface="Univers 57 Condensed" charset="0"/>
                <a:ea typeface="Univers 57 Condensed" charset="0"/>
                <a:cs typeface="Univers 57 Condensed" charset="0"/>
              </a:rPr>
              <a:t>contrer</a:t>
            </a:r>
            <a:r>
              <a:rPr lang="en-US" dirty="0" smtClean="0">
                <a:solidFill>
                  <a:schemeClr val="tx1"/>
                </a:solidFill>
                <a:latin typeface="Univers 57 Condensed" charset="0"/>
                <a:ea typeface="Univers 57 Condensed" charset="0"/>
                <a:cs typeface="Univers 57 Condensed" charset="0"/>
              </a:rPr>
              <a:t> la tentative de 3 points du </a:t>
            </a:r>
            <a:r>
              <a:rPr lang="en-US" dirty="0" err="1" smtClean="0">
                <a:solidFill>
                  <a:schemeClr val="tx1"/>
                </a:solidFill>
                <a:latin typeface="Univers 57 Condensed" charset="0"/>
                <a:ea typeface="Univers 57 Condensed" charset="0"/>
                <a:cs typeface="Univers 57 Condensed" charset="0"/>
              </a:rPr>
              <a:t>joueur</a:t>
            </a:r>
            <a:r>
              <a:rPr lang="en-US" dirty="0" smtClean="0">
                <a:solidFill>
                  <a:schemeClr val="tx1"/>
                </a:solidFill>
                <a:latin typeface="Univers 57 Condensed" charset="0"/>
                <a:ea typeface="Univers 57 Condensed" charset="0"/>
                <a:cs typeface="Univers 57 Condensed" charset="0"/>
              </a:rPr>
              <a:t> offensive. </a:t>
            </a:r>
            <a:r>
              <a:rPr lang="en-US" dirty="0" err="1" smtClean="0">
                <a:solidFill>
                  <a:schemeClr val="tx1"/>
                </a:solidFill>
                <a:latin typeface="Univers 57 Condensed" charset="0"/>
                <a:ea typeface="Univers 57 Condensed" charset="0"/>
                <a:cs typeface="Univers 57 Condensed" charset="0"/>
              </a:rPr>
              <a:t>En</a:t>
            </a:r>
            <a:r>
              <a:rPr lang="en-US" dirty="0" smtClean="0">
                <a:solidFill>
                  <a:schemeClr val="tx1"/>
                </a:solidFill>
                <a:latin typeface="Univers 57 Condensed" charset="0"/>
                <a:ea typeface="Univers 57 Condensed" charset="0"/>
                <a:cs typeface="Univers 57 Condensed" charset="0"/>
              </a:rPr>
              <a:t> retard </a:t>
            </a:r>
            <a:r>
              <a:rPr lang="en-US" dirty="0" err="1" smtClean="0">
                <a:solidFill>
                  <a:schemeClr val="tx1"/>
                </a:solidFill>
                <a:latin typeface="Univers 57 Condensed" charset="0"/>
                <a:ea typeface="Univers 57 Condensed" charset="0"/>
                <a:cs typeface="Univers 57 Condensed" charset="0"/>
              </a:rPr>
              <a:t>il</a:t>
            </a:r>
            <a:r>
              <a:rPr lang="en-US" dirty="0" smtClean="0">
                <a:solidFill>
                  <a:schemeClr val="tx1"/>
                </a:solidFill>
                <a:latin typeface="Univers 57 Condensed" charset="0"/>
                <a:ea typeface="Univers 57 Condensed" charset="0"/>
                <a:cs typeface="Univers 57 Condensed" charset="0"/>
              </a:rPr>
              <a:t> utilize le </a:t>
            </a:r>
            <a:r>
              <a:rPr lang="en-US" dirty="0" err="1" smtClean="0">
                <a:solidFill>
                  <a:schemeClr val="tx1"/>
                </a:solidFill>
                <a:latin typeface="Univers 57 Condensed" charset="0"/>
                <a:ea typeface="Univers 57 Condensed" charset="0"/>
                <a:cs typeface="Univers 57 Condensed" charset="0"/>
              </a:rPr>
              <a:t>genoux</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contre</a:t>
            </a:r>
            <a:r>
              <a:rPr lang="en-US" dirty="0" smtClean="0">
                <a:solidFill>
                  <a:schemeClr val="tx1"/>
                </a:solidFill>
                <a:latin typeface="Univers 57 Condensed" charset="0"/>
                <a:ea typeface="Univers 57 Condensed" charset="0"/>
                <a:cs typeface="Univers 57 Condensed" charset="0"/>
              </a:rPr>
              <a:t> le </a:t>
            </a:r>
            <a:r>
              <a:rPr lang="en-US" dirty="0" err="1" smtClean="0">
                <a:solidFill>
                  <a:schemeClr val="tx1"/>
                </a:solidFill>
                <a:latin typeface="Univers 57 Condensed" charset="0"/>
                <a:ea typeface="Univers 57 Condensed" charset="0"/>
                <a:cs typeface="Univers 57 Condensed" charset="0"/>
              </a:rPr>
              <a:t>tireur</a:t>
            </a:r>
            <a:r>
              <a:rPr lang="en-US" dirty="0" smtClean="0">
                <a:solidFill>
                  <a:schemeClr val="tx1"/>
                </a:solidFill>
                <a:latin typeface="Univers 57 Condensed" charset="0"/>
                <a:ea typeface="Univers 57 Condensed" charset="0"/>
                <a:cs typeface="Univers 57 Condensed" charset="0"/>
              </a:rPr>
              <a:t> an </a:t>
            </a:r>
            <a:r>
              <a:rPr lang="en-US" dirty="0" err="1" smtClean="0">
                <a:solidFill>
                  <a:schemeClr val="tx1"/>
                </a:solidFill>
                <a:latin typeface="Univers 57 Condensed" charset="0"/>
                <a:ea typeface="Univers 57 Condensed" charset="0"/>
                <a:cs typeface="Univers 57 Condensed" charset="0"/>
              </a:rPr>
              <a:t>faisant</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aucun</a:t>
            </a:r>
            <a:r>
              <a:rPr lang="en-US" dirty="0" smtClean="0">
                <a:solidFill>
                  <a:schemeClr val="tx1"/>
                </a:solidFill>
                <a:latin typeface="Univers 57 Condensed" charset="0"/>
                <a:ea typeface="Univers 57 Condensed" charset="0"/>
                <a:cs typeface="Univers 57 Condensed" charset="0"/>
              </a:rPr>
              <a:t> effort </a:t>
            </a:r>
            <a:r>
              <a:rPr lang="en-US" dirty="0" err="1" smtClean="0">
                <a:solidFill>
                  <a:schemeClr val="tx1"/>
                </a:solidFill>
                <a:latin typeface="Univers 57 Condensed" charset="0"/>
                <a:ea typeface="Univers 57 Condensed" charset="0"/>
                <a:cs typeface="Univers 57 Condensed" charset="0"/>
              </a:rPr>
              <a:t>légitime</a:t>
            </a:r>
            <a:r>
              <a:rPr lang="en-US" dirty="0" smtClean="0">
                <a:solidFill>
                  <a:schemeClr val="tx1"/>
                </a:solidFill>
                <a:latin typeface="Univers 57 Condensed" charset="0"/>
                <a:ea typeface="Univers 57 Condensed" charset="0"/>
                <a:cs typeface="Univers 57 Condensed" charset="0"/>
              </a:rPr>
              <a:t> de </a:t>
            </a:r>
            <a:r>
              <a:rPr lang="en-US" dirty="0" err="1" smtClean="0">
                <a:solidFill>
                  <a:schemeClr val="tx1"/>
                </a:solidFill>
                <a:latin typeface="Univers 57 Condensed" charset="0"/>
                <a:ea typeface="Univers 57 Condensed" charset="0"/>
                <a:cs typeface="Univers 57 Condensed" charset="0"/>
              </a:rPr>
              <a:t>jouer</a:t>
            </a:r>
            <a:r>
              <a:rPr lang="en-US" dirty="0" smtClean="0">
                <a:solidFill>
                  <a:schemeClr val="tx1"/>
                </a:solidFill>
                <a:latin typeface="Univers 57 Condensed" charset="0"/>
                <a:ea typeface="Univers 57 Condensed" charset="0"/>
                <a:cs typeface="Univers 57 Condensed" charset="0"/>
              </a:rPr>
              <a:t> le </a:t>
            </a:r>
            <a:r>
              <a:rPr lang="en-US" dirty="0" err="1" smtClean="0">
                <a:solidFill>
                  <a:schemeClr val="tx1"/>
                </a:solidFill>
                <a:latin typeface="Univers 57 Condensed" charset="0"/>
                <a:ea typeface="Univers 57 Condensed" charset="0"/>
                <a:cs typeface="Univers 57 Condensed" charset="0"/>
              </a:rPr>
              <a:t>ballon</a:t>
            </a:r>
            <a:r>
              <a:rPr lang="en-US" dirty="0" smtClean="0">
                <a:solidFill>
                  <a:schemeClr val="tx1"/>
                </a:solidFill>
                <a:latin typeface="Univers 57 Condensed" charset="0"/>
                <a:ea typeface="Univers 57 Condensed" charset="0"/>
                <a:cs typeface="Univers 57 Condensed" charset="0"/>
              </a:rPr>
              <a:t>, a </a:t>
            </a:r>
            <a:r>
              <a:rPr lang="en-US" dirty="0" err="1" smtClean="0">
                <a:solidFill>
                  <a:schemeClr val="tx1"/>
                </a:solidFill>
                <a:latin typeface="Univers 57 Condensed" charset="0"/>
                <a:ea typeface="Univers 57 Condensed" charset="0"/>
                <a:cs typeface="Univers 57 Condensed" charset="0"/>
              </a:rPr>
              <a:t>l’encontre</a:t>
            </a:r>
            <a:r>
              <a:rPr lang="en-US" dirty="0" smtClean="0">
                <a:solidFill>
                  <a:schemeClr val="tx1"/>
                </a:solidFill>
                <a:latin typeface="Univers 57 Condensed" charset="0"/>
                <a:ea typeface="Univers 57 Condensed" charset="0"/>
                <a:cs typeface="Univers 57 Condensed" charset="0"/>
              </a:rPr>
              <a:t> de </a:t>
            </a:r>
            <a:r>
              <a:rPr lang="en-US" dirty="0" err="1" smtClean="0">
                <a:solidFill>
                  <a:schemeClr val="tx1"/>
                </a:solidFill>
                <a:latin typeface="Univers 57 Condensed" charset="0"/>
                <a:ea typeface="Univers 57 Condensed" charset="0"/>
                <a:cs typeface="Univers 57 Condensed" charset="0"/>
              </a:rPr>
              <a:t>l’esprit</a:t>
            </a:r>
            <a:r>
              <a:rPr lang="en-US" dirty="0" smtClean="0">
                <a:solidFill>
                  <a:schemeClr val="tx1"/>
                </a:solidFill>
                <a:latin typeface="Univers 57 Condensed" charset="0"/>
                <a:ea typeface="Univers 57 Condensed" charset="0"/>
                <a:cs typeface="Univers 57 Condensed" charset="0"/>
              </a:rPr>
              <a:t> et </a:t>
            </a:r>
            <a:r>
              <a:rPr lang="en-US" dirty="0" err="1" smtClean="0">
                <a:solidFill>
                  <a:schemeClr val="tx1"/>
                </a:solidFill>
                <a:latin typeface="Univers 57 Condensed" charset="0"/>
                <a:ea typeface="Univers 57 Condensed" charset="0"/>
                <a:cs typeface="Univers 57 Condensed" charset="0"/>
              </a:rPr>
              <a:t>l’intention</a:t>
            </a:r>
            <a:r>
              <a:rPr lang="en-US" dirty="0" smtClean="0">
                <a:solidFill>
                  <a:schemeClr val="tx1"/>
                </a:solidFill>
                <a:latin typeface="Univers 57 Condensed" charset="0"/>
                <a:ea typeface="Univers 57 Condensed" charset="0"/>
                <a:cs typeface="Univers 57 Condensed" charset="0"/>
              </a:rPr>
              <a:t> de la </a:t>
            </a:r>
            <a:r>
              <a:rPr lang="en-US" dirty="0" err="1" smtClean="0">
                <a:solidFill>
                  <a:schemeClr val="tx1"/>
                </a:solidFill>
                <a:latin typeface="Univers 57 Condensed" charset="0"/>
                <a:ea typeface="Univers 57 Condensed" charset="0"/>
                <a:cs typeface="Univers 57 Condensed" charset="0"/>
              </a:rPr>
              <a:t>règle</a:t>
            </a:r>
            <a:r>
              <a:rPr lang="en-US" dirty="0" smtClean="0">
                <a:solidFill>
                  <a:schemeClr val="tx1"/>
                </a:solidFill>
                <a:latin typeface="Univers 57 Condensed" charset="0"/>
                <a:ea typeface="Univers 57 Condensed" charset="0"/>
                <a:cs typeface="Univers 57 Condensed" charset="0"/>
              </a:rPr>
              <a:t>.</a:t>
            </a:r>
            <a:r>
              <a:rPr lang="fr-CA" dirty="0" smtClean="0"/>
              <a:t> Risque de blessure pour le joueur</a:t>
            </a:r>
            <a:r>
              <a:rPr lang="en-GB" dirty="0" smtClean="0"/>
              <a:t>.</a:t>
            </a:r>
            <a:endParaRPr lang="en-GB" dirty="0">
              <a:solidFill>
                <a:schemeClr val="tx1"/>
              </a:solidFill>
              <a:latin typeface="Univers 57 Condensed" charset="0"/>
              <a:ea typeface="Univers 57 Condensed" charset="0"/>
              <a:cs typeface="Univers 57 Condensed" charset="0"/>
            </a:endParaRPr>
          </a:p>
          <a:p>
            <a:pPr marL="93663" lvl="1" algn="just" fontAlgn="auto">
              <a:spcBef>
                <a:spcPts val="0"/>
              </a:spcBef>
              <a:spcAft>
                <a:spcPts val="0"/>
              </a:spcAft>
              <a:defRPr/>
            </a:pPr>
            <a:r>
              <a:rPr lang="en-US" dirty="0" err="1" smtClean="0">
                <a:solidFill>
                  <a:schemeClr val="tx1"/>
                </a:solidFill>
                <a:latin typeface="Univers 57 Condensed" charset="0"/>
                <a:ea typeface="Univers 57 Condensed" charset="0"/>
                <a:cs typeface="Univers 57 Condensed" charset="0"/>
              </a:rPr>
              <a:t>Faute</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Antisportive</a:t>
            </a:r>
            <a:endParaRPr lang="en-GB" dirty="0">
              <a:solidFill>
                <a:schemeClr val="tx1"/>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sp>
        <p:nvSpPr>
          <p:cNvPr id="11" name="Rectángulo: esquinas redondeadas 10"/>
          <p:cNvSpPr/>
          <p:nvPr/>
        </p:nvSpPr>
        <p:spPr>
          <a:xfrm>
            <a:off x="1839913" y="1541463"/>
            <a:ext cx="6691312" cy="1154112"/>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en-US" sz="2000" dirty="0" err="1" smtClean="0">
                <a:solidFill>
                  <a:schemeClr val="tx1"/>
                </a:solidFill>
                <a:latin typeface="Univers 57 Condensed" charset="0"/>
                <a:ea typeface="Univers 57 Condensed" charset="0"/>
                <a:cs typeface="Univers 57 Condensed" charset="0"/>
              </a:rPr>
              <a:t>Lorsqu’on</a:t>
            </a:r>
            <a:r>
              <a:rPr lang="en-US" sz="2000" dirty="0" smtClean="0">
                <a:solidFill>
                  <a:schemeClr val="tx1"/>
                </a:solidFill>
                <a:latin typeface="Univers 57 Condensed" charset="0"/>
                <a:ea typeface="Univers 57 Condensed" charset="0"/>
                <a:cs typeface="Univers 57 Condensed" charset="0"/>
              </a:rPr>
              <a:t> </a:t>
            </a:r>
            <a:r>
              <a:rPr lang="en-US" sz="2000" dirty="0" err="1" smtClean="0">
                <a:solidFill>
                  <a:schemeClr val="tx1"/>
                </a:solidFill>
                <a:latin typeface="Univers 57 Condensed" charset="0"/>
                <a:ea typeface="Univers 57 Condensed" charset="0"/>
                <a:cs typeface="Univers 57 Condensed" charset="0"/>
              </a:rPr>
              <a:t>saisi</a:t>
            </a:r>
            <a:r>
              <a:rPr lang="en-US" sz="2000" dirty="0" smtClean="0">
                <a:solidFill>
                  <a:schemeClr val="tx1"/>
                </a:solidFill>
                <a:latin typeface="Univers 57 Condensed" charset="0"/>
                <a:ea typeface="Univers 57 Condensed" charset="0"/>
                <a:cs typeface="Univers 57 Condensed" charset="0"/>
              </a:rPr>
              <a:t> le corps </a:t>
            </a:r>
            <a:r>
              <a:rPr lang="en-US" sz="2000" dirty="0" err="1" smtClean="0">
                <a:solidFill>
                  <a:schemeClr val="tx1"/>
                </a:solidFill>
                <a:latin typeface="Univers 57 Condensed" charset="0"/>
                <a:ea typeface="Univers 57 Condensed" charset="0"/>
                <a:cs typeface="Univers 57 Condensed" charset="0"/>
              </a:rPr>
              <a:t>ou</a:t>
            </a:r>
            <a:r>
              <a:rPr lang="en-US" sz="2000" dirty="0" smtClean="0">
                <a:solidFill>
                  <a:schemeClr val="tx1"/>
                </a:solidFill>
                <a:latin typeface="Univers 57 Condensed" charset="0"/>
                <a:ea typeface="Univers 57 Condensed" charset="0"/>
                <a:cs typeface="Univers 57 Condensed" charset="0"/>
              </a:rPr>
              <a:t> </a:t>
            </a:r>
            <a:r>
              <a:rPr lang="en-US" sz="2000" dirty="0" err="1" smtClean="0">
                <a:solidFill>
                  <a:schemeClr val="tx1"/>
                </a:solidFill>
                <a:latin typeface="Univers 57 Condensed" charset="0"/>
                <a:ea typeface="Univers 57 Condensed" charset="0"/>
                <a:cs typeface="Univers 57 Condensed" charset="0"/>
              </a:rPr>
              <a:t>l’uniforme</a:t>
            </a:r>
            <a:r>
              <a:rPr lang="en-US" sz="2000" dirty="0" smtClean="0">
                <a:solidFill>
                  <a:schemeClr val="tx1"/>
                </a:solidFill>
                <a:latin typeface="Univers 57 Condensed" charset="0"/>
                <a:ea typeface="Univers 57 Condensed" charset="0"/>
                <a:cs typeface="Univers 57 Condensed" charset="0"/>
              </a:rPr>
              <a:t> de </a:t>
            </a:r>
            <a:r>
              <a:rPr lang="en-US" sz="2000" dirty="0" err="1" smtClean="0">
                <a:solidFill>
                  <a:schemeClr val="tx1"/>
                </a:solidFill>
                <a:latin typeface="Univers 57 Condensed" charset="0"/>
                <a:ea typeface="Univers 57 Condensed" charset="0"/>
                <a:cs typeface="Univers 57 Condensed" charset="0"/>
              </a:rPr>
              <a:t>l’adversaire</a:t>
            </a:r>
            <a:r>
              <a:rPr lang="en-US" sz="2000" dirty="0" smtClean="0">
                <a:solidFill>
                  <a:srgbClr val="FF0000"/>
                </a:solidFill>
                <a:latin typeface="Univers 57 Condensed" charset="0"/>
                <a:ea typeface="Univers 57 Condensed" charset="0"/>
                <a:cs typeface="Univers 57 Condensed" charset="0"/>
              </a:rPr>
              <a:t>, </a:t>
            </a:r>
            <a:endParaRPr lang="en-US" sz="2000" dirty="0">
              <a:solidFill>
                <a:srgbClr val="FF0000"/>
              </a:solidFill>
              <a:latin typeface="Univers 57 Condensed" charset="0"/>
              <a:ea typeface="Univers 57 Condensed" charset="0"/>
              <a:cs typeface="Univers 57 Condensed" charset="0"/>
            </a:endParaRPr>
          </a:p>
          <a:p>
            <a:pPr marL="93663" lvl="1" fontAlgn="auto">
              <a:spcBef>
                <a:spcPts val="0"/>
              </a:spcBef>
              <a:spcAft>
                <a:spcPts val="0"/>
              </a:spcAft>
              <a:defRPr/>
            </a:pPr>
            <a:r>
              <a:rPr lang="en-US" sz="2000" dirty="0" smtClean="0">
                <a:solidFill>
                  <a:schemeClr val="tx1"/>
                </a:solidFill>
                <a:latin typeface="Univers 57 Condensed" charset="0"/>
                <a:ea typeface="Univers 57 Condensed" charset="0"/>
                <a:cs typeface="Univers 57 Condensed" charset="0"/>
              </a:rPr>
              <a:t>Il </a:t>
            </a:r>
            <a:r>
              <a:rPr lang="en-US" sz="2000" dirty="0" err="1" smtClean="0">
                <a:solidFill>
                  <a:schemeClr val="tx1"/>
                </a:solidFill>
                <a:latin typeface="Univers 57 Condensed" charset="0"/>
                <a:ea typeface="Univers 57 Condensed" charset="0"/>
                <a:cs typeface="Univers 57 Condensed" charset="0"/>
              </a:rPr>
              <a:t>s’agit</a:t>
            </a:r>
            <a:r>
              <a:rPr lang="en-US" sz="2000" dirty="0" smtClean="0">
                <a:solidFill>
                  <a:schemeClr val="tx1"/>
                </a:solidFill>
                <a:latin typeface="Univers 57 Condensed" charset="0"/>
                <a:ea typeface="Univers 57 Condensed" charset="0"/>
                <a:cs typeface="Univers 57 Condensed" charset="0"/>
              </a:rPr>
              <a:t> </a:t>
            </a:r>
            <a:r>
              <a:rPr lang="en-US" sz="2000" dirty="0" err="1" smtClean="0">
                <a:solidFill>
                  <a:schemeClr val="tx1"/>
                </a:solidFill>
                <a:latin typeface="Univers 57 Condensed" charset="0"/>
                <a:ea typeface="Univers 57 Condensed" charset="0"/>
                <a:cs typeface="Univers 57 Condensed" charset="0"/>
              </a:rPr>
              <a:t>d’une</a:t>
            </a:r>
            <a:r>
              <a:rPr lang="en-US" sz="2000" dirty="0" smtClean="0">
                <a:solidFill>
                  <a:schemeClr val="tx1"/>
                </a:solidFill>
                <a:latin typeface="Univers 57 Condensed" charset="0"/>
                <a:ea typeface="Univers 57 Condensed" charset="0"/>
                <a:cs typeface="Univers 57 Condensed" charset="0"/>
              </a:rPr>
              <a:t> </a:t>
            </a:r>
            <a:r>
              <a:rPr lang="en-US" sz="2000" dirty="0" err="1" smtClean="0">
                <a:solidFill>
                  <a:schemeClr val="tx1"/>
                </a:solidFill>
                <a:latin typeface="Univers 57 Condensed" charset="0"/>
                <a:ea typeface="Univers 57 Condensed" charset="0"/>
                <a:cs typeface="Univers 57 Condensed" charset="0"/>
              </a:rPr>
              <a:t>faute</a:t>
            </a:r>
            <a:r>
              <a:rPr lang="en-US" sz="2000" dirty="0" smtClean="0">
                <a:solidFill>
                  <a:schemeClr val="tx1"/>
                </a:solidFill>
                <a:latin typeface="Univers 57 Condensed" charset="0"/>
                <a:ea typeface="Univers 57 Condensed" charset="0"/>
                <a:cs typeface="Univers 57 Condensed" charset="0"/>
              </a:rPr>
              <a:t> </a:t>
            </a:r>
            <a:r>
              <a:rPr lang="en-US" sz="2000" dirty="0" err="1">
                <a:solidFill>
                  <a:schemeClr val="tx1"/>
                </a:solidFill>
                <a:latin typeface="Univers 57 Condensed" charset="0"/>
                <a:ea typeface="Univers 57 Condensed" charset="0"/>
                <a:cs typeface="Univers 57 Condensed" charset="0"/>
              </a:rPr>
              <a:t>a</a:t>
            </a:r>
            <a:r>
              <a:rPr lang="en-US" sz="2000" dirty="0" err="1" smtClean="0">
                <a:solidFill>
                  <a:schemeClr val="tx1"/>
                </a:solidFill>
                <a:latin typeface="Univers 57 Condensed" charset="0"/>
                <a:ea typeface="Univers 57 Condensed" charset="0"/>
                <a:cs typeface="Univers 57 Condensed" charset="0"/>
              </a:rPr>
              <a:t>ntisportive</a:t>
            </a:r>
            <a:r>
              <a:rPr lang="en-US" sz="2000" dirty="0" smtClean="0">
                <a:solidFill>
                  <a:schemeClr val="tx1"/>
                </a:solidFill>
                <a:latin typeface="Univers 57 Condensed" charset="0"/>
                <a:ea typeface="Univers 57 Condensed" charset="0"/>
                <a:cs typeface="Univers 57 Condensed" charset="0"/>
              </a:rPr>
              <a:t> pour ne pas </a:t>
            </a:r>
            <a:r>
              <a:rPr lang="en-US" sz="2000" dirty="0" err="1" smtClean="0">
                <a:solidFill>
                  <a:schemeClr val="tx1"/>
                </a:solidFill>
                <a:latin typeface="Univers 57 Condensed" charset="0"/>
                <a:ea typeface="Univers 57 Condensed" charset="0"/>
                <a:cs typeface="Univers 57 Condensed" charset="0"/>
              </a:rPr>
              <a:t>avoir</a:t>
            </a:r>
            <a:r>
              <a:rPr lang="en-US" sz="2000" dirty="0" smtClean="0">
                <a:solidFill>
                  <a:schemeClr val="tx1"/>
                </a:solidFill>
                <a:latin typeface="Univers 57 Condensed" charset="0"/>
                <a:ea typeface="Univers 57 Condensed" charset="0"/>
                <a:cs typeface="Univers 57 Condensed" charset="0"/>
              </a:rPr>
              <a:t> fait </a:t>
            </a:r>
            <a:r>
              <a:rPr lang="en-US" sz="2000" dirty="0" err="1" smtClean="0">
                <a:solidFill>
                  <a:schemeClr val="tx1"/>
                </a:solidFill>
                <a:latin typeface="Univers 57 Condensed" charset="0"/>
                <a:ea typeface="Univers 57 Condensed" charset="0"/>
                <a:cs typeface="Univers 57 Condensed" charset="0"/>
              </a:rPr>
              <a:t>l’effort</a:t>
            </a:r>
            <a:r>
              <a:rPr lang="en-US" sz="2000" dirty="0" smtClean="0">
                <a:solidFill>
                  <a:schemeClr val="tx1"/>
                </a:solidFill>
                <a:latin typeface="Univers 57 Condensed" charset="0"/>
                <a:ea typeface="Univers 57 Condensed" charset="0"/>
                <a:cs typeface="Univers 57 Condensed" charset="0"/>
              </a:rPr>
              <a:t> de </a:t>
            </a:r>
            <a:r>
              <a:rPr lang="en-US" sz="2000" dirty="0" err="1" smtClean="0">
                <a:solidFill>
                  <a:schemeClr val="tx1"/>
                </a:solidFill>
                <a:latin typeface="Univers 57 Condensed" charset="0"/>
                <a:ea typeface="Univers 57 Condensed" charset="0"/>
                <a:cs typeface="Univers 57 Condensed" charset="0"/>
              </a:rPr>
              <a:t>jouer</a:t>
            </a:r>
            <a:r>
              <a:rPr lang="en-US" sz="2000" dirty="0" smtClean="0">
                <a:solidFill>
                  <a:schemeClr val="tx1"/>
                </a:solidFill>
                <a:latin typeface="Univers 57 Condensed" charset="0"/>
                <a:ea typeface="Univers 57 Condensed" charset="0"/>
                <a:cs typeface="Univers 57 Condensed" charset="0"/>
              </a:rPr>
              <a:t> le </a:t>
            </a:r>
            <a:r>
              <a:rPr lang="en-US" sz="2000" dirty="0" err="1" smtClean="0">
                <a:solidFill>
                  <a:schemeClr val="tx1"/>
                </a:solidFill>
                <a:latin typeface="Univers 57 Condensed" charset="0"/>
                <a:ea typeface="Univers 57 Condensed" charset="0"/>
                <a:cs typeface="Univers 57 Condensed" charset="0"/>
              </a:rPr>
              <a:t>ballon</a:t>
            </a:r>
            <a:r>
              <a:rPr lang="en-US" sz="2000" dirty="0" smtClean="0">
                <a:solidFill>
                  <a:schemeClr val="tx1"/>
                </a:solidFill>
                <a:latin typeface="Univers 57 Condensed" charset="0"/>
                <a:ea typeface="Univers 57 Condensed" charset="0"/>
                <a:cs typeface="Univers 57 Condensed" charset="0"/>
              </a:rPr>
              <a:t>.</a:t>
            </a:r>
            <a:endParaRPr lang="en-US" sz="2000" dirty="0">
              <a:solidFill>
                <a:schemeClr val="tx1"/>
              </a:solidFill>
              <a:latin typeface="Univers 57 Condensed" charset="0"/>
              <a:ea typeface="Univers 57 Condensed" charset="0"/>
              <a:cs typeface="Univers 57 Condensed" charset="0"/>
            </a:endParaRPr>
          </a:p>
        </p:txBody>
      </p:sp>
      <p:pic>
        <p:nvPicPr>
          <p:cNvPr id="39940" name="Imagen 2"/>
          <p:cNvPicPr>
            <a:picLocks noChangeAspect="1"/>
          </p:cNvPicPr>
          <p:nvPr/>
        </p:nvPicPr>
        <p:blipFill>
          <a:blip r:embed="rId2"/>
          <a:srcRect/>
          <a:stretch>
            <a:fillRect/>
          </a:stretch>
        </p:blipFill>
        <p:spPr bwMode="auto">
          <a:xfrm>
            <a:off x="457200" y="3438525"/>
            <a:ext cx="2960688" cy="2686050"/>
          </a:xfrm>
          <a:prstGeom prst="rect">
            <a:avLst/>
          </a:prstGeom>
          <a:noFill/>
          <a:ln w="9525">
            <a:noFill/>
            <a:miter lim="800000"/>
            <a:headEnd/>
            <a:tailEnd/>
          </a:ln>
        </p:spPr>
      </p:pic>
      <p:sp>
        <p:nvSpPr>
          <p:cNvPr id="7" name="Elipse 6"/>
          <p:cNvSpPr/>
          <p:nvPr/>
        </p:nvSpPr>
        <p:spPr>
          <a:xfrm>
            <a:off x="1490663" y="4148138"/>
            <a:ext cx="1157287" cy="10318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sp>
        <p:nvSpPr>
          <p:cNvPr id="11" name="Rectángulo: esquinas redondeadas 10"/>
          <p:cNvSpPr/>
          <p:nvPr/>
        </p:nvSpPr>
        <p:spPr>
          <a:xfrm>
            <a:off x="1620838" y="1457325"/>
            <a:ext cx="7177087" cy="3443288"/>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algn="just" fontAlgn="auto">
              <a:spcBef>
                <a:spcPts val="0"/>
              </a:spcBef>
              <a:spcAft>
                <a:spcPts val="0"/>
              </a:spcAft>
              <a:defRPr/>
            </a:pPr>
            <a:r>
              <a:rPr lang="en-GB" dirty="0" smtClean="0"/>
              <a:t>Les 2 </a:t>
            </a:r>
            <a:r>
              <a:rPr lang="en-GB" dirty="0" err="1" smtClean="0"/>
              <a:t>prochaines</a:t>
            </a:r>
            <a:r>
              <a:rPr lang="en-GB" dirty="0" smtClean="0"/>
              <a:t> </a:t>
            </a:r>
            <a:r>
              <a:rPr lang="en-GB" dirty="0" err="1" smtClean="0"/>
              <a:t>dispositives</a:t>
            </a:r>
            <a:r>
              <a:rPr lang="en-GB" dirty="0" smtClean="0"/>
              <a:t> </a:t>
            </a:r>
            <a:r>
              <a:rPr lang="en-GB" dirty="0" err="1" smtClean="0"/>
              <a:t>sont</a:t>
            </a:r>
            <a:r>
              <a:rPr lang="en-GB" dirty="0" smtClean="0"/>
              <a:t> des actions communes </a:t>
            </a:r>
            <a:r>
              <a:rPr lang="en-GB" dirty="0" err="1" smtClean="0"/>
              <a:t>d’une</a:t>
            </a:r>
            <a:r>
              <a:rPr lang="en-GB" dirty="0" smtClean="0"/>
              <a:t> </a:t>
            </a:r>
            <a:r>
              <a:rPr lang="en-GB" dirty="0" err="1" smtClean="0"/>
              <a:t>équipe</a:t>
            </a:r>
            <a:r>
              <a:rPr lang="en-GB" dirty="0" smtClean="0"/>
              <a:t> courant après des points </a:t>
            </a:r>
            <a:r>
              <a:rPr lang="en-GB" dirty="0" err="1" smtClean="0"/>
              <a:t>lors</a:t>
            </a:r>
            <a:r>
              <a:rPr lang="en-GB" dirty="0" smtClean="0"/>
              <a:t> </a:t>
            </a:r>
            <a:r>
              <a:rPr lang="en-GB" dirty="0"/>
              <a:t>d</a:t>
            </a:r>
            <a:r>
              <a:rPr lang="en-GB" dirty="0" smtClean="0"/>
              <a:t>es </a:t>
            </a:r>
            <a:r>
              <a:rPr lang="en-GB" dirty="0" err="1" smtClean="0"/>
              <a:t>dernières</a:t>
            </a:r>
            <a:r>
              <a:rPr lang="en-GB" dirty="0" smtClean="0"/>
              <a:t> et critiques minutes </a:t>
            </a:r>
            <a:r>
              <a:rPr lang="en-GB" dirty="0" err="1" smtClean="0"/>
              <a:t>ou</a:t>
            </a:r>
            <a:r>
              <a:rPr lang="en-GB" dirty="0" smtClean="0"/>
              <a:t> seconds </a:t>
            </a:r>
            <a:r>
              <a:rPr lang="en-GB" dirty="0" err="1" smtClean="0"/>
              <a:t>d’une</a:t>
            </a:r>
            <a:r>
              <a:rPr lang="en-GB" dirty="0" smtClean="0"/>
              <a:t> </a:t>
            </a:r>
            <a:r>
              <a:rPr lang="en-GB" dirty="0" err="1" smtClean="0"/>
              <a:t>partie</a:t>
            </a:r>
            <a:r>
              <a:rPr lang="en-GB" dirty="0" smtClean="0"/>
              <a:t> </a:t>
            </a:r>
            <a:r>
              <a:rPr lang="en-GB" dirty="0" err="1" smtClean="0"/>
              <a:t>serrée</a:t>
            </a:r>
            <a:r>
              <a:rPr lang="en-GB" dirty="0" smtClean="0"/>
              <a:t>. Le </a:t>
            </a:r>
            <a:r>
              <a:rPr lang="en-GB" dirty="0" err="1" smtClean="0"/>
              <a:t>joueur</a:t>
            </a:r>
            <a:r>
              <a:rPr lang="en-GB" dirty="0" smtClean="0"/>
              <a:t> </a:t>
            </a:r>
            <a:r>
              <a:rPr lang="en-GB" dirty="0" err="1" smtClean="0"/>
              <a:t>défensif</a:t>
            </a:r>
            <a:r>
              <a:rPr lang="en-GB" dirty="0" smtClean="0"/>
              <a:t> ignore le </a:t>
            </a:r>
            <a:r>
              <a:rPr lang="en-GB" dirty="0" err="1" smtClean="0"/>
              <a:t>ballon</a:t>
            </a:r>
            <a:r>
              <a:rPr lang="en-GB" dirty="0" smtClean="0"/>
              <a:t> et </a:t>
            </a:r>
            <a:r>
              <a:rPr lang="en-GB" dirty="0" err="1" smtClean="0"/>
              <a:t>creer</a:t>
            </a:r>
            <a:r>
              <a:rPr lang="en-GB" dirty="0" smtClean="0"/>
              <a:t> un contact avec </a:t>
            </a:r>
            <a:r>
              <a:rPr lang="en-GB" dirty="0" err="1" smtClean="0"/>
              <a:t>l’adversaire</a:t>
            </a:r>
            <a:r>
              <a:rPr lang="en-GB" dirty="0" smtClean="0"/>
              <a:t>(</a:t>
            </a:r>
            <a:r>
              <a:rPr lang="en-GB" dirty="0" err="1" smtClean="0"/>
              <a:t>même</a:t>
            </a:r>
            <a:r>
              <a:rPr lang="en-GB" dirty="0" smtClean="0"/>
              <a:t> Presque amical) </a:t>
            </a:r>
            <a:r>
              <a:rPr lang="en-GB" dirty="0" err="1" smtClean="0"/>
              <a:t>dans</a:t>
            </a:r>
            <a:r>
              <a:rPr lang="en-GB" dirty="0" smtClean="0"/>
              <a:t> le but </a:t>
            </a:r>
            <a:r>
              <a:rPr lang="en-GB" dirty="0" err="1" smtClean="0"/>
              <a:t>d’arrêter</a:t>
            </a:r>
            <a:r>
              <a:rPr lang="en-GB" dirty="0" smtClean="0"/>
              <a:t> le temps et </a:t>
            </a:r>
            <a:r>
              <a:rPr lang="en-GB" dirty="0" err="1" smtClean="0"/>
              <a:t>d’envoyer</a:t>
            </a:r>
            <a:r>
              <a:rPr lang="en-GB" dirty="0" smtClean="0"/>
              <a:t> le </a:t>
            </a:r>
            <a:r>
              <a:rPr lang="en-GB" dirty="0" err="1" smtClean="0"/>
              <a:t>jouer</a:t>
            </a:r>
            <a:r>
              <a:rPr lang="en-GB" dirty="0" smtClean="0"/>
              <a:t> a la </a:t>
            </a:r>
            <a:r>
              <a:rPr lang="en-GB" dirty="0" err="1" smtClean="0"/>
              <a:t>ligne</a:t>
            </a:r>
            <a:r>
              <a:rPr lang="en-GB" dirty="0" smtClean="0"/>
              <a:t> des LF.</a:t>
            </a:r>
            <a:r>
              <a:rPr lang="en-GB" dirty="0" smtClean="0"/>
              <a:t> Ce </a:t>
            </a:r>
            <a:r>
              <a:rPr lang="en-GB" dirty="0" err="1" smtClean="0"/>
              <a:t>geste</a:t>
            </a:r>
            <a:r>
              <a:rPr lang="en-GB" dirty="0" smtClean="0"/>
              <a:t> </a:t>
            </a:r>
            <a:r>
              <a:rPr lang="en-GB" dirty="0" err="1" smtClean="0"/>
              <a:t>est</a:t>
            </a:r>
            <a:endParaRPr lang="en-GB" dirty="0" smtClean="0"/>
          </a:p>
          <a:p>
            <a:pPr algn="just" fontAlgn="auto">
              <a:spcBef>
                <a:spcPts val="0"/>
              </a:spcBef>
              <a:spcAft>
                <a:spcPts val="0"/>
              </a:spcAft>
              <a:defRPr/>
            </a:pPr>
            <a:r>
              <a:rPr lang="en-US" dirty="0">
                <a:solidFill>
                  <a:schemeClr val="tx1"/>
                </a:solidFill>
                <a:latin typeface="Univers 57 Condensed" charset="0"/>
                <a:ea typeface="Univers 57 Condensed" charset="0"/>
                <a:cs typeface="Univers 57 Condensed" charset="0"/>
              </a:rPr>
              <a:t>a </a:t>
            </a:r>
            <a:r>
              <a:rPr lang="en-US" dirty="0" err="1">
                <a:solidFill>
                  <a:schemeClr val="tx1"/>
                </a:solidFill>
                <a:latin typeface="Univers 57 Condensed" charset="0"/>
                <a:ea typeface="Univers 57 Condensed" charset="0"/>
                <a:cs typeface="Univers 57 Condensed" charset="0"/>
              </a:rPr>
              <a:t>l’encontre</a:t>
            </a:r>
            <a:r>
              <a:rPr lang="en-US" dirty="0">
                <a:solidFill>
                  <a:schemeClr val="tx1"/>
                </a:solidFill>
                <a:latin typeface="Univers 57 Condensed" charset="0"/>
                <a:ea typeface="Univers 57 Condensed" charset="0"/>
                <a:cs typeface="Univers 57 Condensed" charset="0"/>
              </a:rPr>
              <a:t> de </a:t>
            </a:r>
            <a:r>
              <a:rPr lang="en-US" dirty="0" err="1">
                <a:solidFill>
                  <a:schemeClr val="tx1"/>
                </a:solidFill>
                <a:latin typeface="Univers 57 Condensed" charset="0"/>
                <a:ea typeface="Univers 57 Condensed" charset="0"/>
                <a:cs typeface="Univers 57 Condensed" charset="0"/>
              </a:rPr>
              <a:t>l’esprit</a:t>
            </a:r>
            <a:r>
              <a:rPr lang="en-US" dirty="0">
                <a:solidFill>
                  <a:schemeClr val="tx1"/>
                </a:solidFill>
                <a:latin typeface="Univers 57 Condensed" charset="0"/>
                <a:ea typeface="Univers 57 Condensed" charset="0"/>
                <a:cs typeface="Univers 57 Condensed" charset="0"/>
              </a:rPr>
              <a:t> et </a:t>
            </a:r>
            <a:r>
              <a:rPr lang="en-US" dirty="0" err="1">
                <a:solidFill>
                  <a:schemeClr val="tx1"/>
                </a:solidFill>
                <a:latin typeface="Univers 57 Condensed" charset="0"/>
                <a:ea typeface="Univers 57 Condensed" charset="0"/>
                <a:cs typeface="Univers 57 Condensed" charset="0"/>
              </a:rPr>
              <a:t>l’intention</a:t>
            </a:r>
            <a:r>
              <a:rPr lang="en-US" dirty="0">
                <a:solidFill>
                  <a:schemeClr val="tx1"/>
                </a:solidFill>
                <a:latin typeface="Univers 57 Condensed" charset="0"/>
                <a:ea typeface="Univers 57 Condensed" charset="0"/>
                <a:cs typeface="Univers 57 Condensed" charset="0"/>
              </a:rPr>
              <a:t> de la </a:t>
            </a:r>
            <a:r>
              <a:rPr lang="en-US" dirty="0" err="1" smtClean="0">
                <a:solidFill>
                  <a:schemeClr val="tx1"/>
                </a:solidFill>
                <a:latin typeface="Univers 57 Condensed" charset="0"/>
                <a:ea typeface="Univers 57 Condensed" charset="0"/>
                <a:cs typeface="Univers 57 Condensed" charset="0"/>
              </a:rPr>
              <a:t>règle</a:t>
            </a:r>
            <a:r>
              <a:rPr lang="en-US" dirty="0">
                <a:solidFill>
                  <a:schemeClr val="tx1"/>
                </a:solidFill>
                <a:latin typeface="Univers 57 Condensed" charset="0"/>
                <a:ea typeface="Univers 57 Condensed" charset="0"/>
                <a:cs typeface="Univers 57 Condensed" charset="0"/>
              </a:rPr>
              <a:t> </a:t>
            </a:r>
            <a:r>
              <a:rPr lang="en-GB" dirty="0" smtClean="0"/>
              <a:t>et </a:t>
            </a:r>
            <a:r>
              <a:rPr lang="en-GB" dirty="0" err="1" smtClean="0"/>
              <a:t>devrait</a:t>
            </a:r>
            <a:r>
              <a:rPr lang="en-GB" dirty="0" smtClean="0"/>
              <a:t> </a:t>
            </a:r>
            <a:r>
              <a:rPr lang="en-GB" dirty="0" err="1"/>
              <a:t>ê</a:t>
            </a:r>
            <a:r>
              <a:rPr lang="en-GB" dirty="0" err="1" smtClean="0"/>
              <a:t>tre</a:t>
            </a:r>
            <a:r>
              <a:rPr lang="en-GB" dirty="0" smtClean="0"/>
              <a:t> </a:t>
            </a:r>
            <a:r>
              <a:rPr lang="en-GB" dirty="0" err="1" smtClean="0"/>
              <a:t>pénalisé</a:t>
            </a:r>
            <a:r>
              <a:rPr lang="en-GB" dirty="0" smtClean="0"/>
              <a:t> par </a:t>
            </a:r>
            <a:r>
              <a:rPr lang="en-GB" dirty="0" err="1" smtClean="0"/>
              <a:t>une</a:t>
            </a:r>
            <a:r>
              <a:rPr lang="en-GB" dirty="0" smtClean="0"/>
              <a:t> </a:t>
            </a:r>
            <a:r>
              <a:rPr lang="en-GB" dirty="0" err="1" smtClean="0"/>
              <a:t>faute</a:t>
            </a:r>
            <a:r>
              <a:rPr lang="en-GB" dirty="0" smtClean="0"/>
              <a:t> </a:t>
            </a:r>
            <a:r>
              <a:rPr lang="en-GB" dirty="0" err="1" smtClean="0"/>
              <a:t>Antisportive</a:t>
            </a:r>
            <a:endParaRPr lang="en-GB" dirty="0"/>
          </a:p>
          <a:p>
            <a:pPr algn="just" fontAlgn="auto">
              <a:spcBef>
                <a:spcPts val="0"/>
              </a:spcBef>
              <a:spcAft>
                <a:spcPts val="0"/>
              </a:spcAft>
              <a:defRPr/>
            </a:pPr>
            <a:r>
              <a:rPr lang="en-GB" dirty="0"/>
              <a:t>Note:</a:t>
            </a:r>
          </a:p>
          <a:p>
            <a:pPr algn="just" fontAlgn="auto">
              <a:spcBef>
                <a:spcPts val="0"/>
              </a:spcBef>
              <a:spcAft>
                <a:spcPts val="0"/>
              </a:spcAft>
              <a:defRPr/>
            </a:pPr>
            <a:r>
              <a:rPr lang="en-GB" dirty="0" smtClean="0"/>
              <a:t>“</a:t>
            </a:r>
            <a:r>
              <a:rPr lang="en-GB" dirty="0" smtClean="0"/>
              <a:t>La </a:t>
            </a:r>
            <a:r>
              <a:rPr lang="en-GB" dirty="0" err="1" smtClean="0"/>
              <a:t>mêm</a:t>
            </a:r>
            <a:r>
              <a:rPr lang="en-GB" dirty="0" err="1" smtClean="0"/>
              <a:t>e</a:t>
            </a:r>
            <a:r>
              <a:rPr lang="en-GB" dirty="0" smtClean="0"/>
              <a:t> interpretation </a:t>
            </a:r>
            <a:r>
              <a:rPr lang="en-GB" dirty="0" err="1" smtClean="0"/>
              <a:t>doit</a:t>
            </a:r>
            <a:r>
              <a:rPr lang="en-GB" dirty="0" smtClean="0"/>
              <a:t> </a:t>
            </a:r>
            <a:r>
              <a:rPr lang="en-GB" dirty="0" err="1" smtClean="0"/>
              <a:t>être</a:t>
            </a:r>
            <a:r>
              <a:rPr lang="en-GB" dirty="0" smtClean="0"/>
              <a:t> fait tout au long du match, </a:t>
            </a:r>
            <a:r>
              <a:rPr lang="en-GB" dirty="0" err="1" smtClean="0"/>
              <a:t>mais</a:t>
            </a:r>
            <a:r>
              <a:rPr lang="en-GB" dirty="0" smtClean="0"/>
              <a:t> nous </a:t>
            </a:r>
            <a:r>
              <a:rPr lang="en-GB" dirty="0" err="1" smtClean="0"/>
              <a:t>savons</a:t>
            </a:r>
            <a:r>
              <a:rPr lang="en-GB" dirty="0" smtClean="0"/>
              <a:t> </a:t>
            </a:r>
            <a:r>
              <a:rPr lang="en-GB" dirty="0" err="1" smtClean="0"/>
              <a:t>tous</a:t>
            </a:r>
            <a:r>
              <a:rPr lang="en-GB" dirty="0" smtClean="0"/>
              <a:t> que </a:t>
            </a:r>
            <a:r>
              <a:rPr lang="en-GB" dirty="0" err="1" smtClean="0"/>
              <a:t>ce</a:t>
            </a:r>
            <a:r>
              <a:rPr lang="en-GB" dirty="0" smtClean="0"/>
              <a:t> genre de </a:t>
            </a:r>
            <a:r>
              <a:rPr lang="en-GB" dirty="0" err="1" smtClean="0"/>
              <a:t>geste</a:t>
            </a:r>
            <a:r>
              <a:rPr lang="en-GB" dirty="0" smtClean="0"/>
              <a:t> </a:t>
            </a:r>
            <a:r>
              <a:rPr lang="en-GB" dirty="0" err="1" smtClean="0"/>
              <a:t>survient</a:t>
            </a:r>
            <a:r>
              <a:rPr lang="en-GB" dirty="0" smtClean="0"/>
              <a:t> surtout a la fin d’un match. “</a:t>
            </a:r>
            <a:endParaRPr lang="en-GB" dirty="0">
              <a:solidFill>
                <a:srgbClr val="FF0000"/>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pic>
        <p:nvPicPr>
          <p:cNvPr id="41987" name="Imagen 1"/>
          <p:cNvPicPr>
            <a:picLocks noChangeAspect="1"/>
          </p:cNvPicPr>
          <p:nvPr/>
        </p:nvPicPr>
        <p:blipFill>
          <a:blip r:embed="rId2"/>
          <a:srcRect/>
          <a:stretch>
            <a:fillRect/>
          </a:stretch>
        </p:blipFill>
        <p:spPr bwMode="auto">
          <a:xfrm>
            <a:off x="457200" y="2728913"/>
            <a:ext cx="7083425" cy="3676650"/>
          </a:xfrm>
          <a:prstGeom prst="rect">
            <a:avLst/>
          </a:prstGeom>
          <a:noFill/>
          <a:ln w="9525">
            <a:noFill/>
            <a:miter lim="800000"/>
            <a:headEnd/>
            <a:tailEnd/>
          </a:ln>
        </p:spPr>
      </p:pic>
      <p:sp>
        <p:nvSpPr>
          <p:cNvPr id="7" name="Elipse 6"/>
          <p:cNvSpPr/>
          <p:nvPr/>
        </p:nvSpPr>
        <p:spPr>
          <a:xfrm>
            <a:off x="584200" y="2728913"/>
            <a:ext cx="906463" cy="842962"/>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41989" name="Imagen 4"/>
          <p:cNvPicPr>
            <a:picLocks noChangeAspect="1"/>
          </p:cNvPicPr>
          <p:nvPr/>
        </p:nvPicPr>
        <p:blipFill>
          <a:blip r:embed="rId3"/>
          <a:srcRect/>
          <a:stretch>
            <a:fillRect/>
          </a:stretch>
        </p:blipFill>
        <p:spPr bwMode="auto">
          <a:xfrm>
            <a:off x="5986463" y="4884738"/>
            <a:ext cx="1274762" cy="11461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pic>
        <p:nvPicPr>
          <p:cNvPr id="43011" name="Imagen 5"/>
          <p:cNvPicPr>
            <a:picLocks noChangeAspect="1"/>
          </p:cNvPicPr>
          <p:nvPr/>
        </p:nvPicPr>
        <p:blipFill>
          <a:blip r:embed="rId2"/>
          <a:srcRect/>
          <a:stretch>
            <a:fillRect/>
          </a:stretch>
        </p:blipFill>
        <p:spPr bwMode="auto">
          <a:xfrm>
            <a:off x="501650" y="2755900"/>
            <a:ext cx="3530600" cy="3976688"/>
          </a:xfrm>
          <a:prstGeom prst="rect">
            <a:avLst/>
          </a:prstGeom>
          <a:noFill/>
          <a:ln w="9525">
            <a:noFill/>
            <a:miter lim="800000"/>
            <a:headEnd/>
            <a:tailEnd/>
          </a:ln>
        </p:spPr>
      </p:pic>
      <p:sp>
        <p:nvSpPr>
          <p:cNvPr id="7" name="Elipse 6"/>
          <p:cNvSpPr/>
          <p:nvPr/>
        </p:nvSpPr>
        <p:spPr>
          <a:xfrm>
            <a:off x="673100" y="2822575"/>
            <a:ext cx="1158875" cy="10318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43013" name="Imagen 4"/>
          <p:cNvPicPr>
            <a:picLocks noChangeAspect="1"/>
          </p:cNvPicPr>
          <p:nvPr/>
        </p:nvPicPr>
        <p:blipFill>
          <a:blip r:embed="rId3"/>
          <a:srcRect/>
          <a:stretch>
            <a:fillRect/>
          </a:stretch>
        </p:blipFill>
        <p:spPr bwMode="auto">
          <a:xfrm>
            <a:off x="2595563" y="4065588"/>
            <a:ext cx="1274762" cy="1146175"/>
          </a:xfrm>
          <a:prstGeom prst="rect">
            <a:avLst/>
          </a:prstGeom>
          <a:noFill/>
          <a:ln w="9525">
            <a:noFill/>
            <a:miter lim="800000"/>
            <a:headEnd/>
            <a:tailEnd/>
          </a:ln>
        </p:spPr>
      </p:pic>
      <p:pic>
        <p:nvPicPr>
          <p:cNvPr id="43014" name="Imagen 8"/>
          <p:cNvPicPr>
            <a:picLocks noChangeAspect="1"/>
          </p:cNvPicPr>
          <p:nvPr/>
        </p:nvPicPr>
        <p:blipFill>
          <a:blip r:embed="rId4"/>
          <a:srcRect/>
          <a:stretch>
            <a:fillRect/>
          </a:stretch>
        </p:blipFill>
        <p:spPr bwMode="auto">
          <a:xfrm>
            <a:off x="4337050" y="2755900"/>
            <a:ext cx="3579813" cy="3976688"/>
          </a:xfrm>
          <a:prstGeom prst="rect">
            <a:avLst/>
          </a:prstGeom>
          <a:noFill/>
          <a:ln w="9525">
            <a:noFill/>
            <a:miter lim="800000"/>
            <a:headEnd/>
            <a:tailEnd/>
          </a:ln>
        </p:spPr>
      </p:pic>
      <p:pic>
        <p:nvPicPr>
          <p:cNvPr id="43015" name="Imagen 11"/>
          <p:cNvPicPr>
            <a:picLocks noChangeAspect="1"/>
          </p:cNvPicPr>
          <p:nvPr/>
        </p:nvPicPr>
        <p:blipFill>
          <a:blip r:embed="rId3"/>
          <a:srcRect/>
          <a:stretch>
            <a:fillRect/>
          </a:stretch>
        </p:blipFill>
        <p:spPr bwMode="auto">
          <a:xfrm>
            <a:off x="5821363" y="5040313"/>
            <a:ext cx="1274762" cy="1146175"/>
          </a:xfrm>
          <a:prstGeom prst="rect">
            <a:avLst/>
          </a:prstGeom>
          <a:noFill/>
          <a:ln w="9525">
            <a:noFill/>
            <a:miter lim="800000"/>
            <a:headEnd/>
            <a:tailEnd/>
          </a:ln>
        </p:spPr>
      </p:pic>
      <p:pic>
        <p:nvPicPr>
          <p:cNvPr id="43016" name="Imagen 9"/>
          <p:cNvPicPr>
            <a:picLocks noChangeAspect="1"/>
          </p:cNvPicPr>
          <p:nvPr/>
        </p:nvPicPr>
        <p:blipFill>
          <a:blip r:embed="rId5"/>
          <a:srcRect/>
          <a:stretch>
            <a:fillRect/>
          </a:stretch>
        </p:blipFill>
        <p:spPr bwMode="auto">
          <a:xfrm>
            <a:off x="4908550" y="2730500"/>
            <a:ext cx="1274763" cy="11445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1</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C1</a:t>
            </a:r>
            <a:endParaRPr lang="es-ES_tradnl" sz="4400" dirty="0">
              <a:latin typeface="Fiba" panose="02010500040101020104" pitchFamily="2" charset="0"/>
            </a:endParaRPr>
          </a:p>
        </p:txBody>
      </p:sp>
      <p:sp>
        <p:nvSpPr>
          <p:cNvPr id="8" name="Rectángulo: esquinas redondeadas 7"/>
          <p:cNvSpPr/>
          <p:nvPr/>
        </p:nvSpPr>
        <p:spPr>
          <a:xfrm>
            <a:off x="1839913" y="1541463"/>
            <a:ext cx="6691312" cy="973137"/>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en-GB" sz="2400" dirty="0" smtClean="0">
                <a:solidFill>
                  <a:schemeClr val="tx1"/>
                </a:solidFill>
                <a:latin typeface="Univers 57 Condensed" charset="0"/>
                <a:ea typeface="Univers 57 Condensed" charset="0"/>
                <a:cs typeface="Univers 57 Condensed" charset="0"/>
              </a:rPr>
              <a:t>Si </a:t>
            </a:r>
            <a:r>
              <a:rPr lang="en-GB" sz="2400" dirty="0" err="1" smtClean="0">
                <a:solidFill>
                  <a:schemeClr val="tx1"/>
                </a:solidFill>
                <a:latin typeface="Univers 57 Condensed" charset="0"/>
                <a:ea typeface="Univers 57 Condensed" charset="0"/>
                <a:cs typeface="Univers 57 Condensed" charset="0"/>
              </a:rPr>
              <a:t>il</a:t>
            </a:r>
            <a:r>
              <a:rPr lang="en-GB" sz="2400" dirty="0" smtClean="0">
                <a:solidFill>
                  <a:schemeClr val="tx1"/>
                </a:solidFill>
                <a:latin typeface="Univers 57 Condensed" charset="0"/>
                <a:ea typeface="Univers 57 Condensed" charset="0"/>
                <a:cs typeface="Univers 57 Condensed" charset="0"/>
              </a:rPr>
              <a:t> y a contact, Le </a:t>
            </a:r>
            <a:r>
              <a:rPr lang="en-GB" sz="2400" dirty="0" err="1" smtClean="0">
                <a:solidFill>
                  <a:schemeClr val="tx1"/>
                </a:solidFill>
                <a:latin typeface="Univers 57 Condensed" charset="0"/>
                <a:ea typeface="Univers 57 Condensed" charset="0"/>
                <a:cs typeface="Univers 57 Condensed" charset="0"/>
              </a:rPr>
              <a:t>mouvement</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excessif</a:t>
            </a:r>
            <a:r>
              <a:rPr lang="en-GB" sz="2400" dirty="0" smtClean="0">
                <a:solidFill>
                  <a:schemeClr val="tx1"/>
                </a:solidFill>
                <a:latin typeface="Univers 57 Condensed" charset="0"/>
                <a:ea typeface="Univers 57 Condensed" charset="0"/>
                <a:cs typeface="Univers 57 Condensed" charset="0"/>
              </a:rPr>
              <a:t> des </a:t>
            </a:r>
            <a:r>
              <a:rPr lang="en-GB" sz="2400" dirty="0" err="1" smtClean="0">
                <a:solidFill>
                  <a:schemeClr val="tx1"/>
                </a:solidFill>
                <a:latin typeface="Univers 57 Condensed" charset="0"/>
                <a:ea typeface="Univers 57 Condensed" charset="0"/>
                <a:cs typeface="Univers 57 Condensed" charset="0"/>
              </a:rPr>
              <a:t>coudes</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est</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toujours</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une</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faute</a:t>
            </a:r>
            <a:r>
              <a:rPr lang="en-GB" sz="2400" dirty="0" smtClean="0">
                <a:solidFill>
                  <a:schemeClr val="tx1"/>
                </a:solidFill>
                <a:latin typeface="Univers 57 Condensed" charset="0"/>
                <a:ea typeface="Univers 57 Condensed" charset="0"/>
                <a:cs typeface="Univers 57 Condensed" charset="0"/>
              </a:rPr>
              <a:t> </a:t>
            </a:r>
            <a:r>
              <a:rPr lang="en-GB" sz="2400" dirty="0" err="1" smtClean="0">
                <a:solidFill>
                  <a:schemeClr val="tx1"/>
                </a:solidFill>
                <a:latin typeface="Univers 57 Condensed" charset="0"/>
                <a:ea typeface="Univers 57 Condensed" charset="0"/>
                <a:cs typeface="Univers 57 Condensed" charset="0"/>
              </a:rPr>
              <a:t>antisportive</a:t>
            </a:r>
            <a:endParaRPr lang="en-GB" sz="2000" dirty="0">
              <a:solidFill>
                <a:schemeClr val="tx1"/>
              </a:solidFill>
              <a:latin typeface="Univers 57 Condensed" charset="0"/>
              <a:ea typeface="Univers 57 Condensed" charset="0"/>
              <a:cs typeface="Univers 57 Condensed" charset="0"/>
            </a:endParaRPr>
          </a:p>
        </p:txBody>
      </p:sp>
      <p:pic>
        <p:nvPicPr>
          <p:cNvPr id="2" name="Imagen 1"/>
          <p:cNvPicPr>
            <a:picLocks noChangeAspect="1"/>
          </p:cNvPicPr>
          <p:nvPr/>
        </p:nvPicPr>
        <p:blipFill rotWithShape="1">
          <a:blip r:embed="rId2" cstate="screen">
            <a:extLst/>
          </a:blip>
          <a:srcRect/>
          <a:stretch/>
        </p:blipFill>
        <p:spPr>
          <a:xfrm>
            <a:off x="457200" y="3131514"/>
            <a:ext cx="3252355" cy="3085908"/>
          </a:xfrm>
          <a:prstGeom prst="rect">
            <a:avLst/>
          </a:prstGeom>
          <a:ln>
            <a:noFill/>
          </a:ln>
          <a:effectLst>
            <a:softEdge rad="112500"/>
          </a:effectLst>
        </p:spPr>
      </p:pic>
      <p:pic>
        <p:nvPicPr>
          <p:cNvPr id="3" name="Imagen 2"/>
          <p:cNvPicPr>
            <a:picLocks noChangeAspect="1"/>
          </p:cNvPicPr>
          <p:nvPr/>
        </p:nvPicPr>
        <p:blipFill rotWithShape="1">
          <a:blip r:embed="rId3" cstate="screen">
            <a:extLst/>
          </a:blip>
          <a:srcRect/>
          <a:stretch/>
        </p:blipFill>
        <p:spPr>
          <a:xfrm>
            <a:off x="4208318" y="3131514"/>
            <a:ext cx="2976319" cy="3078023"/>
          </a:xfrm>
          <a:prstGeom prst="rect">
            <a:avLst/>
          </a:prstGeom>
          <a:ln>
            <a:noFill/>
          </a:ln>
          <a:effectLst>
            <a:softEdge rad="112500"/>
          </a:effectLst>
        </p:spPr>
      </p:pic>
      <p:sp>
        <p:nvSpPr>
          <p:cNvPr id="10" name="Elipse 9"/>
          <p:cNvSpPr/>
          <p:nvPr/>
        </p:nvSpPr>
        <p:spPr>
          <a:xfrm>
            <a:off x="5808663" y="3681413"/>
            <a:ext cx="1193800" cy="10572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1" name="Elipse 10"/>
          <p:cNvSpPr/>
          <p:nvPr/>
        </p:nvSpPr>
        <p:spPr>
          <a:xfrm>
            <a:off x="1789113" y="4062413"/>
            <a:ext cx="1193800" cy="10572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2</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4430712"/>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6000">
                <a:latin typeface="Fiba" panose="02010500040101020104" pitchFamily="2" charset="0"/>
              </a:rPr>
              <a:t>C2</a:t>
            </a:r>
            <a:endParaRPr lang="es-ES_tradnl" sz="6000">
              <a:latin typeface="Fiba" panose="02010500040101020104" pitchFamily="2" charset="0"/>
            </a:endParaRPr>
          </a:p>
        </p:txBody>
      </p:sp>
      <p:sp>
        <p:nvSpPr>
          <p:cNvPr id="5" name="Rectángulo: esquinas redondeadas 4"/>
          <p:cNvSpPr/>
          <p:nvPr/>
        </p:nvSpPr>
        <p:spPr>
          <a:xfrm>
            <a:off x="1700213" y="2552700"/>
            <a:ext cx="6691312" cy="2306638"/>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lnSpc>
                <a:spcPct val="150000"/>
              </a:lnSpc>
              <a:spcBef>
                <a:spcPts val="0"/>
              </a:spcBef>
              <a:spcAft>
                <a:spcPts val="0"/>
              </a:spcAft>
              <a:defRPr/>
            </a:pPr>
            <a:r>
              <a:rPr lang="fr-CA" sz="2400" dirty="0"/>
              <a:t>Un contact dur, excessif, causé par un joueur faisant un effort pour jouer le ballon </a:t>
            </a:r>
            <a:r>
              <a:rPr lang="fr-CA" sz="2400" u="sng" dirty="0">
                <a:solidFill>
                  <a:srgbClr val="FF0000"/>
                </a:solidFill>
              </a:rPr>
              <a:t>ou un adversaire,</a:t>
            </a:r>
            <a:endParaRPr lang="en-GB" sz="2400" u="sng" dirty="0">
              <a:solidFill>
                <a:srgbClr val="FF0000"/>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2</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C2</a:t>
            </a:r>
            <a:endParaRPr lang="es-ES_tradnl" sz="4400" dirty="0">
              <a:latin typeface="Fiba" panose="02010500040101020104" pitchFamily="2" charset="0"/>
            </a:endParaRPr>
          </a:p>
        </p:txBody>
      </p:sp>
      <p:sp>
        <p:nvSpPr>
          <p:cNvPr id="8" name="Rectángulo: esquinas redondeadas 7"/>
          <p:cNvSpPr/>
          <p:nvPr/>
        </p:nvSpPr>
        <p:spPr>
          <a:xfrm>
            <a:off x="1630363" y="1501775"/>
            <a:ext cx="6865937" cy="1255713"/>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defTabSz="476250" fontAlgn="auto">
              <a:spcBef>
                <a:spcPts val="0"/>
              </a:spcBef>
              <a:spcAft>
                <a:spcPts val="0"/>
              </a:spcAft>
              <a:defRPr/>
            </a:pPr>
            <a:r>
              <a:rPr lang="en-GB" dirty="0" smtClean="0">
                <a:solidFill>
                  <a:schemeClr val="tx1"/>
                </a:solidFill>
                <a:latin typeface="Univers 57 Condensed" charset="0"/>
                <a:ea typeface="Univers 57 Condensed" charset="0"/>
                <a:cs typeface="Univers 57 Condensed" charset="0"/>
              </a:rPr>
              <a:t>On </a:t>
            </a:r>
            <a:r>
              <a:rPr lang="en-GB" dirty="0" err="1" smtClean="0">
                <a:solidFill>
                  <a:schemeClr val="tx1"/>
                </a:solidFill>
                <a:latin typeface="Univers 57 Condensed" charset="0"/>
                <a:ea typeface="Univers 57 Condensed" charset="0"/>
                <a:cs typeface="Univers 57 Condensed" charset="0"/>
              </a:rPr>
              <a:t>peut</a:t>
            </a:r>
            <a:r>
              <a:rPr lang="en-GB" dirty="0" smtClean="0">
                <a:solidFill>
                  <a:schemeClr val="tx1"/>
                </a:solidFill>
                <a:latin typeface="Univers 57 Condensed" charset="0"/>
                <a:ea typeface="Univers 57 Condensed" charset="0"/>
                <a:cs typeface="Univers 57 Condensed" charset="0"/>
              </a:rPr>
              <a:t> se faire </a:t>
            </a:r>
            <a:r>
              <a:rPr lang="en-GB" dirty="0" err="1" smtClean="0">
                <a:solidFill>
                  <a:schemeClr val="tx1"/>
                </a:solidFill>
                <a:latin typeface="Univers 57 Condensed" charset="0"/>
                <a:ea typeface="Univers 57 Condensed" charset="0"/>
                <a:cs typeface="Univers 57 Condensed" charset="0"/>
              </a:rPr>
              <a:t>avoir</a:t>
            </a:r>
            <a:r>
              <a:rPr lang="en-GB" dirty="0" smtClean="0">
                <a:solidFill>
                  <a:schemeClr val="tx1"/>
                </a:solidFill>
                <a:latin typeface="Univers 57 Condensed" charset="0"/>
                <a:ea typeface="Univers 57 Condensed" charset="0"/>
                <a:cs typeface="Univers 57 Condensed" charset="0"/>
              </a:rPr>
              <a:t> par </a:t>
            </a:r>
            <a:r>
              <a:rPr lang="en-GB" dirty="0" err="1" smtClean="0">
                <a:solidFill>
                  <a:schemeClr val="tx1"/>
                </a:solidFill>
                <a:latin typeface="Univers 57 Condensed" charset="0"/>
                <a:ea typeface="Univers 57 Condensed" charset="0"/>
                <a:cs typeface="Univers 57 Condensed" charset="0"/>
              </a:rPr>
              <a:t>une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feinte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ou</a:t>
            </a:r>
            <a:r>
              <a:rPr lang="en-GB" dirty="0" smtClean="0">
                <a:solidFill>
                  <a:schemeClr val="tx1"/>
                </a:solidFill>
                <a:latin typeface="Univers 57 Condensed" charset="0"/>
                <a:ea typeface="Univers 57 Condensed" charset="0"/>
                <a:cs typeface="Univers 57 Condensed" charset="0"/>
              </a:rPr>
              <a:t> on </a:t>
            </a:r>
            <a:r>
              <a:rPr lang="en-GB" dirty="0" err="1" smtClean="0">
                <a:solidFill>
                  <a:schemeClr val="tx1"/>
                </a:solidFill>
                <a:latin typeface="Univers 57 Condensed" charset="0"/>
                <a:ea typeface="Univers 57 Condensed" charset="0"/>
                <a:cs typeface="Univers 57 Condensed" charset="0"/>
              </a:rPr>
              <a:t>peut</a:t>
            </a:r>
            <a:r>
              <a:rPr lang="en-GB" dirty="0" smtClean="0">
                <a:solidFill>
                  <a:schemeClr val="tx1"/>
                </a:solidFill>
                <a:latin typeface="Univers 57 Condensed" charset="0"/>
                <a:ea typeface="Univers 57 Condensed" charset="0"/>
                <a:cs typeface="Univers 57 Condensed" charset="0"/>
              </a:rPr>
              <a:t> faire </a:t>
            </a:r>
            <a:r>
              <a:rPr lang="en-GB" dirty="0" err="1" smtClean="0">
                <a:solidFill>
                  <a:schemeClr val="tx1"/>
                </a:solidFill>
                <a:latin typeface="Univers 57 Condensed" charset="0"/>
                <a:ea typeface="Univers 57 Condensed" charset="0"/>
                <a:cs typeface="Univers 57 Condensed" charset="0"/>
              </a:rPr>
              <a:t>une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faute</a:t>
            </a:r>
            <a:r>
              <a:rPr lang="en-GB" dirty="0" smtClean="0">
                <a:solidFill>
                  <a:schemeClr val="tx1"/>
                </a:solidFill>
                <a:latin typeface="Univers 57 Condensed" charset="0"/>
                <a:ea typeface="Univers 57 Condensed" charset="0"/>
                <a:cs typeface="Univers 57 Condensed" charset="0"/>
              </a:rPr>
              <a:t> personnel </a:t>
            </a:r>
            <a:r>
              <a:rPr lang="en-GB" dirty="0" err="1" smtClean="0">
                <a:solidFill>
                  <a:schemeClr val="tx1"/>
                </a:solidFill>
                <a:latin typeface="Univers 57 Condensed" charset="0"/>
                <a:ea typeface="Univers 57 Condensed" charset="0"/>
                <a:cs typeface="Univers 57 Condensed" charset="0"/>
              </a:rPr>
              <a:t>dans</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une</a:t>
            </a:r>
            <a:r>
              <a:rPr lang="en-GB" dirty="0" smtClean="0">
                <a:solidFill>
                  <a:schemeClr val="tx1"/>
                </a:solidFill>
                <a:latin typeface="Univers 57 Condensed" charset="0"/>
                <a:ea typeface="Univers 57 Condensed" charset="0"/>
                <a:cs typeface="Univers 57 Condensed" charset="0"/>
              </a:rPr>
              <a:t> action </a:t>
            </a:r>
            <a:r>
              <a:rPr lang="en-GB" dirty="0" err="1" smtClean="0">
                <a:solidFill>
                  <a:schemeClr val="tx1"/>
                </a:solidFill>
                <a:latin typeface="Univers 57 Condensed" charset="0"/>
                <a:ea typeface="Univers 57 Condensed" charset="0"/>
                <a:cs typeface="Univers 57 Condensed" charset="0"/>
              </a:rPr>
              <a:t>défensive</a:t>
            </a:r>
            <a:r>
              <a:rPr lang="en-GB" dirty="0" smtClean="0">
                <a:solidFill>
                  <a:schemeClr val="tx1"/>
                </a:solidFill>
                <a:latin typeface="Univers 57 Condensed" charset="0"/>
                <a:ea typeface="Univers 57 Condensed" charset="0"/>
                <a:cs typeface="Univers 57 Condensed" charset="0"/>
              </a:rPr>
              <a:t> normal, </a:t>
            </a:r>
            <a:r>
              <a:rPr lang="en-GB" dirty="0" err="1" smtClean="0">
                <a:solidFill>
                  <a:schemeClr val="tx1"/>
                </a:solidFill>
                <a:latin typeface="Univers 57 Condensed" charset="0"/>
                <a:ea typeface="Univers 57 Condensed" charset="0"/>
                <a:cs typeface="Univers 57 Condensed" charset="0"/>
              </a:rPr>
              <a:t>mais</a:t>
            </a:r>
            <a:r>
              <a:rPr lang="en-GB" dirty="0" smtClean="0">
                <a:solidFill>
                  <a:schemeClr val="tx1"/>
                </a:solidFill>
                <a:latin typeface="Univers 57 Condensed" charset="0"/>
                <a:ea typeface="Univers 57 Condensed" charset="0"/>
                <a:cs typeface="Univers 57 Condensed" charset="0"/>
              </a:rPr>
              <a:t> on ne </a:t>
            </a:r>
            <a:r>
              <a:rPr lang="en-GB" dirty="0" err="1" smtClean="0">
                <a:solidFill>
                  <a:schemeClr val="tx1"/>
                </a:solidFill>
                <a:latin typeface="Univers 57 Condensed" charset="0"/>
                <a:ea typeface="Univers 57 Condensed" charset="0"/>
                <a:cs typeface="Univers 57 Condensed" charset="0"/>
              </a:rPr>
              <a:t>doit</a:t>
            </a:r>
            <a:r>
              <a:rPr lang="en-GB" dirty="0" smtClean="0">
                <a:solidFill>
                  <a:schemeClr val="tx1"/>
                </a:solidFill>
                <a:latin typeface="Univers 57 Condensed" charset="0"/>
                <a:ea typeface="Univers 57 Condensed" charset="0"/>
                <a:cs typeface="Univers 57 Condensed" charset="0"/>
              </a:rPr>
              <a:t> pas “par tout </a:t>
            </a:r>
            <a:r>
              <a:rPr lang="en-GB" dirty="0" err="1" smtClean="0">
                <a:solidFill>
                  <a:schemeClr val="tx1"/>
                </a:solidFill>
                <a:latin typeface="Univers 57 Condensed" charset="0"/>
                <a:ea typeface="Univers 57 Condensed" charset="0"/>
                <a:cs typeface="Univers 57 Condensed" charset="0"/>
              </a:rPr>
              <a:t>moyen</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arrêter</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l’action</a:t>
            </a:r>
            <a:r>
              <a:rPr lang="en-GB" dirty="0" smtClean="0">
                <a:solidFill>
                  <a:schemeClr val="tx1"/>
                </a:solidFill>
                <a:latin typeface="Univers 57 Condensed" charset="0"/>
                <a:ea typeface="Univers 57 Condensed" charset="0"/>
                <a:cs typeface="Univers 57 Condensed" charset="0"/>
              </a:rPr>
              <a:t> de </a:t>
            </a:r>
            <a:r>
              <a:rPr lang="en-GB" dirty="0" err="1">
                <a:solidFill>
                  <a:schemeClr val="tx1"/>
                </a:solidFill>
                <a:latin typeface="Univers 57 Condensed" charset="0"/>
                <a:ea typeface="Univers 57 Condensed" charset="0"/>
                <a:cs typeface="Univers 57 Condensed" charset="0"/>
              </a:rPr>
              <a:t>n</a:t>
            </a:r>
            <a:r>
              <a:rPr lang="en-GB" dirty="0" err="1" smtClean="0">
                <a:solidFill>
                  <a:schemeClr val="tx1"/>
                </a:solidFill>
                <a:latin typeface="Univers 57 Condensed" charset="0"/>
                <a:ea typeface="Univers 57 Condensed" charset="0"/>
                <a:cs typeface="Univers 57 Condensed" charset="0"/>
              </a:rPr>
              <a:t>otre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adversaire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dans</a:t>
            </a:r>
            <a:r>
              <a:rPr lang="en-GB" dirty="0" smtClean="0">
                <a:solidFill>
                  <a:schemeClr val="tx1"/>
                </a:solidFill>
                <a:latin typeface="Univers 57 Condensed" charset="0"/>
                <a:ea typeface="Univers 57 Condensed" charset="0"/>
                <a:cs typeface="Univers 57 Condensed" charset="0"/>
              </a:rPr>
              <a:t> un non-effort de </a:t>
            </a:r>
            <a:r>
              <a:rPr lang="en-GB" dirty="0" err="1" smtClean="0">
                <a:solidFill>
                  <a:schemeClr val="tx1"/>
                </a:solidFill>
                <a:latin typeface="Univers 57 Condensed" charset="0"/>
                <a:ea typeface="Univers 57 Condensed" charset="0"/>
                <a:cs typeface="Univers 57 Condensed" charset="0"/>
              </a:rPr>
              <a:t>jouer</a:t>
            </a:r>
            <a:r>
              <a:rPr lang="en-GB" dirty="0" smtClean="0">
                <a:solidFill>
                  <a:schemeClr val="tx1"/>
                </a:solidFill>
                <a:latin typeface="Univers 57 Condensed" charset="0"/>
                <a:ea typeface="Univers 57 Condensed" charset="0"/>
                <a:cs typeface="Univers 57 Condensed" charset="0"/>
              </a:rPr>
              <a:t> le </a:t>
            </a:r>
            <a:r>
              <a:rPr lang="en-GB" dirty="0" err="1" smtClean="0">
                <a:solidFill>
                  <a:schemeClr val="tx1"/>
                </a:solidFill>
                <a:latin typeface="Univers 57 Condensed" charset="0"/>
                <a:ea typeface="Univers 57 Condensed" charset="0"/>
                <a:cs typeface="Univers 57 Condensed" charset="0"/>
              </a:rPr>
              <a:t>ballon</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Ceci</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est</a:t>
            </a:r>
            <a:r>
              <a:rPr lang="en-GB" dirty="0" smtClean="0">
                <a:solidFill>
                  <a:schemeClr val="tx1"/>
                </a:solidFill>
                <a:latin typeface="Univers 57 Condensed" charset="0"/>
                <a:ea typeface="Univers 57 Condensed" charset="0"/>
                <a:cs typeface="Univers 57 Condensed" charset="0"/>
              </a:rPr>
              <a:t> un contact </a:t>
            </a:r>
            <a:r>
              <a:rPr lang="en-GB" dirty="0" err="1" smtClean="0">
                <a:solidFill>
                  <a:schemeClr val="tx1"/>
                </a:solidFill>
                <a:latin typeface="Univers 57 Condensed" charset="0"/>
                <a:ea typeface="Univers 57 Condensed" charset="0"/>
                <a:cs typeface="Univers 57 Condensed" charset="0"/>
              </a:rPr>
              <a:t>dur</a:t>
            </a:r>
            <a:r>
              <a:rPr lang="en-GB" dirty="0" smtClean="0">
                <a:solidFill>
                  <a:schemeClr val="tx1"/>
                </a:solidFill>
                <a:latin typeface="Univers 57 Condensed" charset="0"/>
                <a:ea typeface="Univers 57 Condensed" charset="0"/>
                <a:cs typeface="Univers 57 Condensed" charset="0"/>
              </a:rPr>
              <a:t> et </a:t>
            </a:r>
            <a:r>
              <a:rPr lang="en-GB" dirty="0" err="1" smtClean="0">
                <a:solidFill>
                  <a:schemeClr val="tx1"/>
                </a:solidFill>
                <a:latin typeface="Univers 57 Condensed" charset="0"/>
                <a:ea typeface="Univers 57 Condensed" charset="0"/>
                <a:cs typeface="Univers 57 Condensed" charset="0"/>
              </a:rPr>
              <a:t>excessif</a:t>
            </a:r>
            <a:r>
              <a:rPr lang="en-GB" dirty="0" smtClean="0">
                <a:solidFill>
                  <a:schemeClr val="tx1"/>
                </a:solidFill>
                <a:latin typeface="Univers 57 Condensed" charset="0"/>
                <a:ea typeface="Univers 57 Condensed" charset="0"/>
                <a:cs typeface="Univers 57 Condensed" charset="0"/>
              </a:rPr>
              <a:t> qui </a:t>
            </a:r>
            <a:r>
              <a:rPr lang="en-GB" dirty="0" err="1" smtClean="0">
                <a:solidFill>
                  <a:schemeClr val="tx1"/>
                </a:solidFill>
                <a:latin typeface="Univers 57 Condensed" charset="0"/>
                <a:ea typeface="Univers 57 Condensed" charset="0"/>
                <a:cs typeface="Univers 57 Condensed" charset="0"/>
              </a:rPr>
              <a:t>doit</a:t>
            </a:r>
            <a:r>
              <a:rPr lang="en-GB" dirty="0" smtClean="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ê</a:t>
            </a:r>
            <a:r>
              <a:rPr lang="en-GB" dirty="0" err="1" smtClean="0">
                <a:solidFill>
                  <a:schemeClr val="tx1"/>
                </a:solidFill>
                <a:latin typeface="Univers 57 Condensed" charset="0"/>
                <a:ea typeface="Univers 57 Condensed" charset="0"/>
                <a:cs typeface="Univers 57 Condensed" charset="0"/>
              </a:rPr>
              <a:t>tre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sanctionné</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d’une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faute</a:t>
            </a:r>
            <a:r>
              <a:rPr lang="en-GB" dirty="0" smtClean="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a:t>
            </a:r>
            <a:r>
              <a:rPr lang="en-GB" dirty="0" err="1" smtClean="0">
                <a:solidFill>
                  <a:schemeClr val="tx1"/>
                </a:solidFill>
                <a:latin typeface="Univers 57 Condensed" charset="0"/>
                <a:ea typeface="Univers 57 Condensed" charset="0"/>
                <a:cs typeface="Univers 57 Condensed" charset="0"/>
              </a:rPr>
              <a:t>ntisportive</a:t>
            </a:r>
            <a:r>
              <a:rPr lang="en-GB" dirty="0" smtClean="0">
                <a:solidFill>
                  <a:schemeClr val="tx1"/>
                </a:solidFill>
                <a:latin typeface="Univers 57 Condensed" charset="0"/>
                <a:ea typeface="Univers 57 Condensed" charset="0"/>
                <a:cs typeface="Univers 57 Condensed" charset="0"/>
              </a:rPr>
              <a:t>.</a:t>
            </a:r>
            <a:r>
              <a:rPr lang="en-GB" dirty="0" smtClean="0"/>
              <a:t> </a:t>
            </a:r>
            <a:r>
              <a:rPr lang="es-ES_tradnl" dirty="0" smtClean="0"/>
              <a:t>.</a:t>
            </a:r>
            <a:endParaRPr lang="en-GB" dirty="0">
              <a:solidFill>
                <a:schemeClr val="tx1"/>
              </a:solidFill>
              <a:latin typeface="Univers 57 Condensed" charset="0"/>
              <a:ea typeface="Univers 57 Condensed" charset="0"/>
              <a:cs typeface="Univers 57 Condensed" charset="0"/>
            </a:endParaRPr>
          </a:p>
        </p:txBody>
      </p:sp>
      <p:pic>
        <p:nvPicPr>
          <p:cNvPr id="46084" name="Imagen 4"/>
          <p:cNvPicPr>
            <a:picLocks noChangeAspect="1"/>
          </p:cNvPicPr>
          <p:nvPr/>
        </p:nvPicPr>
        <p:blipFill>
          <a:blip r:embed="rId2"/>
          <a:srcRect/>
          <a:stretch>
            <a:fillRect/>
          </a:stretch>
        </p:blipFill>
        <p:spPr bwMode="auto">
          <a:xfrm>
            <a:off x="519113" y="2981325"/>
            <a:ext cx="2463800" cy="3762375"/>
          </a:xfrm>
          <a:prstGeom prst="rect">
            <a:avLst/>
          </a:prstGeom>
          <a:noFill/>
          <a:ln w="9525">
            <a:noFill/>
            <a:miter lim="800000"/>
            <a:headEnd/>
            <a:tailEnd/>
          </a:ln>
        </p:spPr>
      </p:pic>
      <p:sp>
        <p:nvSpPr>
          <p:cNvPr id="11" name="Elipse 10"/>
          <p:cNvSpPr/>
          <p:nvPr/>
        </p:nvSpPr>
        <p:spPr>
          <a:xfrm>
            <a:off x="1243013" y="3514725"/>
            <a:ext cx="1192212" cy="10572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46086" name="Imagen 6"/>
          <p:cNvPicPr>
            <a:picLocks noChangeAspect="1"/>
          </p:cNvPicPr>
          <p:nvPr/>
        </p:nvPicPr>
        <p:blipFill>
          <a:blip r:embed="rId3"/>
          <a:srcRect/>
          <a:stretch>
            <a:fillRect/>
          </a:stretch>
        </p:blipFill>
        <p:spPr bwMode="auto">
          <a:xfrm>
            <a:off x="5168900" y="3054350"/>
            <a:ext cx="2268538" cy="3762375"/>
          </a:xfrm>
          <a:prstGeom prst="rect">
            <a:avLst/>
          </a:prstGeom>
          <a:noFill/>
          <a:ln w="9525">
            <a:noFill/>
            <a:miter lim="800000"/>
            <a:headEnd/>
            <a:tailEnd/>
          </a:ln>
        </p:spPr>
      </p:pic>
      <p:sp>
        <p:nvSpPr>
          <p:cNvPr id="10" name="Elipse 9"/>
          <p:cNvSpPr/>
          <p:nvPr/>
        </p:nvSpPr>
        <p:spPr>
          <a:xfrm>
            <a:off x="5765800" y="4519613"/>
            <a:ext cx="1193800" cy="105568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2"/>
          <p:cNvPicPr>
            <a:picLocks noChangeAspect="1"/>
          </p:cNvPicPr>
          <p:nvPr/>
        </p:nvPicPr>
        <p:blipFill>
          <a:blip r:embed="rId2"/>
          <a:srcRect/>
          <a:stretch>
            <a:fillRect/>
          </a:stretch>
        </p:blipFill>
        <p:spPr bwMode="auto">
          <a:xfrm>
            <a:off x="692150" y="3109913"/>
            <a:ext cx="1874838" cy="3646487"/>
          </a:xfrm>
          <a:prstGeom prst="rect">
            <a:avLst/>
          </a:prstGeom>
          <a:noFill/>
          <a:ln w="9525">
            <a:noFill/>
            <a:miter lim="800000"/>
            <a:headEnd/>
            <a:tailEnd/>
          </a:ln>
        </p:spPr>
      </p:pic>
      <p:pic>
        <p:nvPicPr>
          <p:cNvPr id="47106" name="Imagen 1"/>
          <p:cNvPicPr>
            <a:picLocks noChangeAspect="1"/>
          </p:cNvPicPr>
          <p:nvPr/>
        </p:nvPicPr>
        <p:blipFill>
          <a:blip r:embed="rId3"/>
          <a:srcRect/>
          <a:stretch>
            <a:fillRect/>
          </a:stretch>
        </p:blipFill>
        <p:spPr bwMode="auto">
          <a:xfrm>
            <a:off x="5254625" y="3132138"/>
            <a:ext cx="1997075" cy="3646487"/>
          </a:xfrm>
          <a:prstGeom prst="rect">
            <a:avLst/>
          </a:prstGeom>
          <a:noFill/>
          <a:ln w="9525">
            <a:noFill/>
            <a:miter lim="800000"/>
            <a:headEnd/>
            <a:tailEnd/>
          </a:ln>
        </p:spPr>
      </p:pic>
      <p:sp>
        <p:nvSpPr>
          <p:cNvPr id="4" name="Título 3"/>
          <p:cNvSpPr>
            <a:spLocks noGrp="1"/>
          </p:cNvSpPr>
          <p:nvPr>
            <p:ph type="title"/>
          </p:nvPr>
        </p:nvSpPr>
        <p:spPr>
          <a:xfrm>
            <a:off x="621316"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2</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C2</a:t>
            </a:r>
            <a:endParaRPr lang="es-ES_tradnl" sz="4400" dirty="0">
              <a:latin typeface="Fiba" panose="02010500040101020104" pitchFamily="2" charset="0"/>
            </a:endParaRPr>
          </a:p>
        </p:txBody>
      </p:sp>
      <p:sp>
        <p:nvSpPr>
          <p:cNvPr id="11" name="Elipse 10"/>
          <p:cNvSpPr/>
          <p:nvPr/>
        </p:nvSpPr>
        <p:spPr>
          <a:xfrm>
            <a:off x="973138" y="3221038"/>
            <a:ext cx="1193800" cy="105568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0" name="Elipse 9"/>
          <p:cNvSpPr/>
          <p:nvPr/>
        </p:nvSpPr>
        <p:spPr>
          <a:xfrm>
            <a:off x="5656263" y="4071938"/>
            <a:ext cx="1193800" cy="10572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9" name="Rectángulo: esquinas redondeadas 8"/>
          <p:cNvSpPr/>
          <p:nvPr/>
        </p:nvSpPr>
        <p:spPr>
          <a:xfrm>
            <a:off x="1628775" y="1492250"/>
            <a:ext cx="6848475" cy="1322388"/>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defTabSz="476250" fontAlgn="auto">
              <a:spcBef>
                <a:spcPts val="0"/>
              </a:spcBef>
              <a:spcAft>
                <a:spcPts val="0"/>
              </a:spcAft>
              <a:defRPr/>
            </a:pPr>
            <a:r>
              <a:rPr lang="en-GB" dirty="0">
                <a:solidFill>
                  <a:schemeClr val="tx1"/>
                </a:solidFill>
                <a:latin typeface="Univers 57 Condensed" charset="0"/>
                <a:ea typeface="Univers 57 Condensed" charset="0"/>
                <a:cs typeface="Univers 57 Condensed" charset="0"/>
              </a:rPr>
              <a:t>On </a:t>
            </a:r>
            <a:r>
              <a:rPr lang="en-GB" dirty="0" err="1">
                <a:solidFill>
                  <a:schemeClr val="tx1"/>
                </a:solidFill>
                <a:latin typeface="Univers 57 Condensed" charset="0"/>
                <a:ea typeface="Univers 57 Condensed" charset="0"/>
                <a:cs typeface="Univers 57 Condensed" charset="0"/>
              </a:rPr>
              <a:t>peut</a:t>
            </a:r>
            <a:r>
              <a:rPr lang="en-GB" dirty="0">
                <a:solidFill>
                  <a:schemeClr val="tx1"/>
                </a:solidFill>
                <a:latin typeface="Univers 57 Condensed" charset="0"/>
                <a:ea typeface="Univers 57 Condensed" charset="0"/>
                <a:cs typeface="Univers 57 Condensed" charset="0"/>
              </a:rPr>
              <a:t> se faire </a:t>
            </a:r>
            <a:r>
              <a:rPr lang="en-GB" dirty="0" err="1">
                <a:solidFill>
                  <a:schemeClr val="tx1"/>
                </a:solidFill>
                <a:latin typeface="Univers 57 Condensed" charset="0"/>
                <a:ea typeface="Univers 57 Condensed" charset="0"/>
                <a:cs typeface="Univers 57 Condensed" charset="0"/>
              </a:rPr>
              <a:t>avoir</a:t>
            </a:r>
            <a:r>
              <a:rPr lang="en-GB" dirty="0">
                <a:solidFill>
                  <a:schemeClr val="tx1"/>
                </a:solidFill>
                <a:latin typeface="Univers 57 Condensed" charset="0"/>
                <a:ea typeface="Univers 57 Condensed" charset="0"/>
                <a:cs typeface="Univers 57 Condensed" charset="0"/>
              </a:rPr>
              <a:t> par </a:t>
            </a:r>
            <a:r>
              <a:rPr lang="en-GB" dirty="0" err="1">
                <a:solidFill>
                  <a:schemeClr val="tx1"/>
                </a:solidFill>
                <a:latin typeface="Univers 57 Condensed" charset="0"/>
                <a:ea typeface="Univers 57 Condensed" charset="0"/>
                <a:cs typeface="Univers 57 Condensed" charset="0"/>
              </a:rPr>
              <a:t>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feinte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ou</a:t>
            </a:r>
            <a:r>
              <a:rPr lang="en-GB" dirty="0">
                <a:solidFill>
                  <a:schemeClr val="tx1"/>
                </a:solidFill>
                <a:latin typeface="Univers 57 Condensed" charset="0"/>
                <a:ea typeface="Univers 57 Condensed" charset="0"/>
                <a:cs typeface="Univers 57 Condensed" charset="0"/>
              </a:rPr>
              <a:t> on </a:t>
            </a:r>
            <a:r>
              <a:rPr lang="en-GB" dirty="0" err="1">
                <a:solidFill>
                  <a:schemeClr val="tx1"/>
                </a:solidFill>
                <a:latin typeface="Univers 57 Condensed" charset="0"/>
                <a:ea typeface="Univers 57 Condensed" charset="0"/>
                <a:cs typeface="Univers 57 Condensed" charset="0"/>
              </a:rPr>
              <a:t>peut</a:t>
            </a:r>
            <a:r>
              <a:rPr lang="en-GB" dirty="0">
                <a:solidFill>
                  <a:schemeClr val="tx1"/>
                </a:solidFill>
                <a:latin typeface="Univers 57 Condensed" charset="0"/>
                <a:ea typeface="Univers 57 Condensed" charset="0"/>
                <a:cs typeface="Univers 57 Condensed" charset="0"/>
              </a:rPr>
              <a:t> faire </a:t>
            </a:r>
            <a:r>
              <a:rPr lang="en-GB" dirty="0" err="1">
                <a:solidFill>
                  <a:schemeClr val="tx1"/>
                </a:solidFill>
                <a:latin typeface="Univers 57 Condensed" charset="0"/>
                <a:ea typeface="Univers 57 Condensed" charset="0"/>
                <a:cs typeface="Univers 57 Condensed" charset="0"/>
              </a:rPr>
              <a:t>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faute</a:t>
            </a:r>
            <a:r>
              <a:rPr lang="en-GB" dirty="0">
                <a:solidFill>
                  <a:schemeClr val="tx1"/>
                </a:solidFill>
                <a:latin typeface="Univers 57 Condensed" charset="0"/>
                <a:ea typeface="Univers 57 Condensed" charset="0"/>
                <a:cs typeface="Univers 57 Condensed" charset="0"/>
              </a:rPr>
              <a:t> personnel </a:t>
            </a:r>
            <a:r>
              <a:rPr lang="en-GB" dirty="0" err="1">
                <a:solidFill>
                  <a:schemeClr val="tx1"/>
                </a:solidFill>
                <a:latin typeface="Univers 57 Condensed" charset="0"/>
                <a:ea typeface="Univers 57 Condensed" charset="0"/>
                <a:cs typeface="Univers 57 Condensed" charset="0"/>
              </a:rPr>
              <a:t>dans</a:t>
            </a:r>
            <a:r>
              <a:rPr lang="en-GB" dirty="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une</a:t>
            </a:r>
            <a:r>
              <a:rPr lang="en-GB" dirty="0" smtClean="0">
                <a:solidFill>
                  <a:schemeClr val="tx1"/>
                </a:solidFill>
                <a:latin typeface="Univers 57 Condensed" charset="0"/>
                <a:ea typeface="Univers 57 Condensed" charset="0"/>
                <a:cs typeface="Univers 57 Condensed" charset="0"/>
              </a:rPr>
              <a:t> </a:t>
            </a:r>
            <a:r>
              <a:rPr lang="en-GB" dirty="0">
                <a:solidFill>
                  <a:schemeClr val="tx1"/>
                </a:solidFill>
                <a:latin typeface="Univers 57 Condensed" charset="0"/>
                <a:ea typeface="Univers 57 Condensed" charset="0"/>
                <a:cs typeface="Univers 57 Condensed" charset="0"/>
              </a:rPr>
              <a:t>action </a:t>
            </a:r>
            <a:r>
              <a:rPr lang="en-GB" dirty="0" err="1" smtClean="0">
                <a:solidFill>
                  <a:schemeClr val="tx1"/>
                </a:solidFill>
                <a:latin typeface="Univers 57 Condensed" charset="0"/>
                <a:ea typeface="Univers 57 Condensed" charset="0"/>
                <a:cs typeface="Univers 57 Condensed" charset="0"/>
              </a:rPr>
              <a:t>défensive</a:t>
            </a:r>
            <a:r>
              <a:rPr lang="en-GB" dirty="0" smtClean="0">
                <a:solidFill>
                  <a:schemeClr val="tx1"/>
                </a:solidFill>
                <a:latin typeface="Univers 57 Condensed" charset="0"/>
                <a:ea typeface="Univers 57 Condensed" charset="0"/>
                <a:cs typeface="Univers 57 Condensed" charset="0"/>
              </a:rPr>
              <a:t> </a:t>
            </a:r>
            <a:r>
              <a:rPr lang="en-GB" dirty="0">
                <a:solidFill>
                  <a:schemeClr val="tx1"/>
                </a:solidFill>
                <a:latin typeface="Univers 57 Condensed" charset="0"/>
                <a:ea typeface="Univers 57 Condensed" charset="0"/>
                <a:cs typeface="Univers 57 Condensed" charset="0"/>
              </a:rPr>
              <a:t>normal, </a:t>
            </a:r>
            <a:r>
              <a:rPr lang="en-GB" dirty="0" err="1">
                <a:solidFill>
                  <a:schemeClr val="tx1"/>
                </a:solidFill>
                <a:latin typeface="Univers 57 Condensed" charset="0"/>
                <a:ea typeface="Univers 57 Condensed" charset="0"/>
                <a:cs typeface="Univers 57 Condensed" charset="0"/>
              </a:rPr>
              <a:t>mais</a:t>
            </a:r>
            <a:r>
              <a:rPr lang="en-GB" dirty="0">
                <a:solidFill>
                  <a:schemeClr val="tx1"/>
                </a:solidFill>
                <a:latin typeface="Univers 57 Condensed" charset="0"/>
                <a:ea typeface="Univers 57 Condensed" charset="0"/>
                <a:cs typeface="Univers 57 Condensed" charset="0"/>
              </a:rPr>
              <a:t> on ne </a:t>
            </a:r>
            <a:r>
              <a:rPr lang="en-GB" dirty="0" err="1">
                <a:solidFill>
                  <a:schemeClr val="tx1"/>
                </a:solidFill>
                <a:latin typeface="Univers 57 Condensed" charset="0"/>
                <a:ea typeface="Univers 57 Condensed" charset="0"/>
                <a:cs typeface="Univers 57 Condensed" charset="0"/>
              </a:rPr>
              <a:t>doit</a:t>
            </a:r>
            <a:r>
              <a:rPr lang="en-GB" dirty="0">
                <a:solidFill>
                  <a:schemeClr val="tx1"/>
                </a:solidFill>
                <a:latin typeface="Univers 57 Condensed" charset="0"/>
                <a:ea typeface="Univers 57 Condensed" charset="0"/>
                <a:cs typeface="Univers 57 Condensed" charset="0"/>
              </a:rPr>
              <a:t> pas “par tout </a:t>
            </a:r>
            <a:r>
              <a:rPr lang="en-GB" dirty="0" err="1">
                <a:solidFill>
                  <a:schemeClr val="tx1"/>
                </a:solidFill>
                <a:latin typeface="Univers 57 Condensed" charset="0"/>
                <a:ea typeface="Univers 57 Condensed" charset="0"/>
                <a:cs typeface="Univers 57 Condensed" charset="0"/>
              </a:rPr>
              <a:t>moyen</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arrêter</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l’action</a:t>
            </a:r>
            <a:r>
              <a:rPr lang="en-GB" dirty="0">
                <a:solidFill>
                  <a:schemeClr val="tx1"/>
                </a:solidFill>
                <a:latin typeface="Univers 57 Condensed" charset="0"/>
                <a:ea typeface="Univers 57 Condensed" charset="0"/>
                <a:cs typeface="Univers 57 Condensed" charset="0"/>
              </a:rPr>
              <a:t> de </a:t>
            </a:r>
            <a:r>
              <a:rPr lang="en-GB" dirty="0" err="1">
                <a:solidFill>
                  <a:schemeClr val="tx1"/>
                </a:solidFill>
                <a:latin typeface="Univers 57 Condensed" charset="0"/>
                <a:ea typeface="Univers 57 Condensed" charset="0"/>
                <a:cs typeface="Univers 57 Condensed" charset="0"/>
              </a:rPr>
              <a:t>notre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adversaire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dans</a:t>
            </a:r>
            <a:r>
              <a:rPr lang="en-GB" dirty="0">
                <a:solidFill>
                  <a:schemeClr val="tx1"/>
                </a:solidFill>
                <a:latin typeface="Univers 57 Condensed" charset="0"/>
                <a:ea typeface="Univers 57 Condensed" charset="0"/>
                <a:cs typeface="Univers 57 Condensed" charset="0"/>
              </a:rPr>
              <a:t> un non-effort de </a:t>
            </a:r>
            <a:r>
              <a:rPr lang="en-GB" dirty="0" err="1">
                <a:solidFill>
                  <a:schemeClr val="tx1"/>
                </a:solidFill>
                <a:latin typeface="Univers 57 Condensed" charset="0"/>
                <a:ea typeface="Univers 57 Condensed" charset="0"/>
                <a:cs typeface="Univers 57 Condensed" charset="0"/>
              </a:rPr>
              <a:t>jouer</a:t>
            </a:r>
            <a:r>
              <a:rPr lang="en-GB" dirty="0">
                <a:solidFill>
                  <a:schemeClr val="tx1"/>
                </a:solidFill>
                <a:latin typeface="Univers 57 Condensed" charset="0"/>
                <a:ea typeface="Univers 57 Condensed" charset="0"/>
                <a:cs typeface="Univers 57 Condensed" charset="0"/>
              </a:rPr>
              <a:t> le </a:t>
            </a:r>
            <a:r>
              <a:rPr lang="en-GB" dirty="0" err="1">
                <a:solidFill>
                  <a:schemeClr val="tx1"/>
                </a:solidFill>
                <a:latin typeface="Univers 57 Condensed" charset="0"/>
                <a:ea typeface="Univers 57 Condensed" charset="0"/>
                <a:cs typeface="Univers 57 Condensed" charset="0"/>
              </a:rPr>
              <a:t>ballon</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Ceci</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est</a:t>
            </a:r>
            <a:r>
              <a:rPr lang="en-GB" dirty="0">
                <a:solidFill>
                  <a:schemeClr val="tx1"/>
                </a:solidFill>
                <a:latin typeface="Univers 57 Condensed" charset="0"/>
                <a:ea typeface="Univers 57 Condensed" charset="0"/>
                <a:cs typeface="Univers 57 Condensed" charset="0"/>
              </a:rPr>
              <a:t> un contact </a:t>
            </a:r>
            <a:r>
              <a:rPr lang="en-GB" dirty="0" err="1">
                <a:solidFill>
                  <a:schemeClr val="tx1"/>
                </a:solidFill>
                <a:latin typeface="Univers 57 Condensed" charset="0"/>
                <a:ea typeface="Univers 57 Condensed" charset="0"/>
                <a:cs typeface="Univers 57 Condensed" charset="0"/>
              </a:rPr>
              <a:t>dur</a:t>
            </a:r>
            <a:r>
              <a:rPr lang="en-GB" dirty="0">
                <a:solidFill>
                  <a:schemeClr val="tx1"/>
                </a:solidFill>
                <a:latin typeface="Univers 57 Condensed" charset="0"/>
                <a:ea typeface="Univers 57 Condensed" charset="0"/>
                <a:cs typeface="Univers 57 Condensed" charset="0"/>
              </a:rPr>
              <a:t> et </a:t>
            </a:r>
            <a:r>
              <a:rPr lang="en-GB" dirty="0" err="1">
                <a:solidFill>
                  <a:schemeClr val="tx1"/>
                </a:solidFill>
                <a:latin typeface="Univers 57 Condensed" charset="0"/>
                <a:ea typeface="Univers 57 Condensed" charset="0"/>
                <a:cs typeface="Univers 57 Condensed" charset="0"/>
              </a:rPr>
              <a:t>excessif</a:t>
            </a:r>
            <a:r>
              <a:rPr lang="en-GB" dirty="0">
                <a:solidFill>
                  <a:schemeClr val="tx1"/>
                </a:solidFill>
                <a:latin typeface="Univers 57 Condensed" charset="0"/>
                <a:ea typeface="Univers 57 Condensed" charset="0"/>
                <a:cs typeface="Univers 57 Condensed" charset="0"/>
              </a:rPr>
              <a:t> qui </a:t>
            </a:r>
            <a:r>
              <a:rPr lang="en-GB" dirty="0" err="1">
                <a:solidFill>
                  <a:schemeClr val="tx1"/>
                </a:solidFill>
                <a:latin typeface="Univers 57 Condensed" charset="0"/>
                <a:ea typeface="Univers 57 Condensed" charset="0"/>
                <a:cs typeface="Univers 57 Condensed" charset="0"/>
              </a:rPr>
              <a:t>doit</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être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sanctionné</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d’une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faute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antisportive</a:t>
            </a:r>
            <a:r>
              <a:rPr lang="en-GB" dirty="0">
                <a:solidFill>
                  <a:schemeClr val="tx1"/>
                </a:solidFill>
                <a:latin typeface="Univers 57 Condensed" charset="0"/>
                <a:ea typeface="Univers 57 Condensed" charset="0"/>
                <a:cs typeface="Univers 57 Condensed" charset="0"/>
              </a:rPr>
              <a:t>.</a:t>
            </a:r>
            <a:r>
              <a:rPr lang="en-GB" dirty="0"/>
              <a:t> </a:t>
            </a:r>
            <a:r>
              <a:rPr lang="es-ES_tradnl" dirty="0"/>
              <a:t>.</a:t>
            </a:r>
            <a:endParaRPr lang="en-GB" dirty="0">
              <a:solidFill>
                <a:schemeClr val="tx1"/>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5"/>
          <p:cNvSpPr txBox="1">
            <a:spLocks noChangeArrowheads="1"/>
          </p:cNvSpPr>
          <p:nvPr/>
        </p:nvSpPr>
        <p:spPr bwMode="auto">
          <a:xfrm>
            <a:off x="495300" y="1682750"/>
            <a:ext cx="6913563" cy="1268413"/>
          </a:xfrm>
          <a:prstGeom prst="rect">
            <a:avLst/>
          </a:prstGeom>
          <a:noFill/>
          <a:ln w="9525">
            <a:noFill/>
            <a:miter lim="800000"/>
            <a:headEnd/>
            <a:tailEnd/>
          </a:ln>
        </p:spPr>
        <p:txBody>
          <a:bodyPr lIns="0" tIns="0" rIns="0" bIns="0"/>
          <a:lstStyle/>
          <a:p>
            <a:pPr defTabSz="914400">
              <a:defRPr/>
            </a:pPr>
            <a:r>
              <a:rPr lang="en-US" sz="3600" dirty="0">
                <a:solidFill>
                  <a:schemeClr val="bg1"/>
                </a:solidFill>
                <a:latin typeface="Fiba"/>
                <a:ea typeface="+mj-ea"/>
                <a:cs typeface="Fiba"/>
              </a:rPr>
              <a:t>RULE </a:t>
            </a:r>
          </a:p>
          <a:p>
            <a:pPr defTabSz="914400">
              <a:defRPr/>
            </a:pPr>
            <a:r>
              <a:rPr lang="en-US" sz="3600" dirty="0">
                <a:solidFill>
                  <a:schemeClr val="bg1"/>
                </a:solidFill>
                <a:latin typeface="Fiba"/>
                <a:ea typeface="+mj-ea"/>
                <a:cs typeface="Fiba"/>
              </a:rPr>
              <a:t>ART 37/ </a:t>
            </a:r>
            <a:r>
              <a:rPr lang="en-US" sz="3600" dirty="0" err="1" smtClean="0">
                <a:solidFill>
                  <a:schemeClr val="bg1"/>
                </a:solidFill>
                <a:latin typeface="Fiba"/>
                <a:ea typeface="+mj-ea"/>
                <a:cs typeface="Fiba"/>
              </a:rPr>
              <a:t>Faute</a:t>
            </a:r>
            <a:r>
              <a:rPr lang="en-US" sz="3600" dirty="0" smtClean="0">
                <a:solidFill>
                  <a:schemeClr val="bg1"/>
                </a:solidFill>
                <a:latin typeface="Fiba"/>
                <a:ea typeface="+mj-ea"/>
                <a:cs typeface="Fiba"/>
              </a:rPr>
              <a:t> </a:t>
            </a:r>
            <a:r>
              <a:rPr lang="en-US" sz="3600" dirty="0" err="1" smtClean="0">
                <a:solidFill>
                  <a:srgbClr val="FFFF00"/>
                </a:solidFill>
                <a:latin typeface="Fiba"/>
                <a:ea typeface="+mj-ea"/>
                <a:cs typeface="Fiba"/>
              </a:rPr>
              <a:t>Antisportive</a:t>
            </a:r>
            <a:endParaRPr lang="en-US" sz="3600" dirty="0">
              <a:solidFill>
                <a:srgbClr val="FFFF00"/>
              </a:solidFill>
              <a:latin typeface="Fiba"/>
              <a:ea typeface="+mj-ea"/>
              <a:cs typeface="Fiba"/>
            </a:endParaRPr>
          </a:p>
        </p:txBody>
      </p:sp>
      <p:sp>
        <p:nvSpPr>
          <p:cNvPr id="29699" name="Suorakulmio 1"/>
          <p:cNvSpPr>
            <a:spLocks noChangeArrowheads="1"/>
          </p:cNvSpPr>
          <p:nvPr/>
        </p:nvSpPr>
        <p:spPr bwMode="auto">
          <a:xfrm>
            <a:off x="436563" y="2770188"/>
            <a:ext cx="184150" cy="768350"/>
          </a:xfrm>
          <a:prstGeom prst="rect">
            <a:avLst/>
          </a:prstGeom>
          <a:noFill/>
          <a:ln w="9525">
            <a:noFill/>
            <a:miter lim="800000"/>
            <a:headEnd/>
            <a:tailEnd/>
          </a:ln>
        </p:spPr>
        <p:txBody>
          <a:bodyPr wrap="none">
            <a:spAutoFit/>
          </a:bodyPr>
          <a:lstStyle/>
          <a:p>
            <a:pPr defTabSz="914400"/>
            <a:endParaRPr lang="es-ES" sz="4400" dirty="0">
              <a:solidFill>
                <a:schemeClr val="bg1"/>
              </a:solidFill>
              <a:latin typeface="Fiba"/>
              <a:ea typeface="Fiba"/>
              <a:cs typeface="Fiba"/>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2</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C2</a:t>
            </a:r>
            <a:endParaRPr lang="es-ES_tradnl" sz="4400" dirty="0">
              <a:latin typeface="Fiba" panose="02010500040101020104" pitchFamily="2" charset="0"/>
            </a:endParaRPr>
          </a:p>
        </p:txBody>
      </p:sp>
      <p:sp>
        <p:nvSpPr>
          <p:cNvPr id="9" name="Rectángulo: esquinas redondeadas 8"/>
          <p:cNvSpPr/>
          <p:nvPr/>
        </p:nvSpPr>
        <p:spPr>
          <a:xfrm>
            <a:off x="1628775" y="1492250"/>
            <a:ext cx="6848475" cy="1465263"/>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defTabSz="476250" fontAlgn="auto">
              <a:spcBef>
                <a:spcPts val="0"/>
              </a:spcBef>
              <a:spcAft>
                <a:spcPts val="0"/>
              </a:spcAft>
              <a:defRPr/>
            </a:pPr>
            <a:endParaRPr lang="en-US" dirty="0">
              <a:solidFill>
                <a:schemeClr val="tx1"/>
              </a:solidFill>
              <a:latin typeface="Univers 57 Condensed" charset="0"/>
              <a:ea typeface="Univers 57 Condensed" charset="0"/>
              <a:cs typeface="Univers 57 Condensed" charset="0"/>
            </a:endParaRPr>
          </a:p>
          <a:p>
            <a:pPr marL="93663" lvl="1" defTabSz="476250" fontAlgn="auto">
              <a:spcBef>
                <a:spcPts val="0"/>
              </a:spcBef>
              <a:spcAft>
                <a:spcPts val="0"/>
              </a:spcAft>
              <a:defRPr/>
            </a:pPr>
            <a:r>
              <a:rPr lang="en-GB" dirty="0">
                <a:solidFill>
                  <a:schemeClr val="tx1"/>
                </a:solidFill>
                <a:latin typeface="Univers 57 Condensed" charset="0"/>
                <a:ea typeface="Univers 57 Condensed" charset="0"/>
                <a:cs typeface="Univers 57 Condensed" charset="0"/>
              </a:rPr>
              <a:t>On </a:t>
            </a:r>
            <a:r>
              <a:rPr lang="en-GB" dirty="0" err="1">
                <a:solidFill>
                  <a:schemeClr val="tx1"/>
                </a:solidFill>
                <a:latin typeface="Univers 57 Condensed" charset="0"/>
                <a:ea typeface="Univers 57 Condensed" charset="0"/>
                <a:cs typeface="Univers 57 Condensed" charset="0"/>
              </a:rPr>
              <a:t>peut</a:t>
            </a:r>
            <a:r>
              <a:rPr lang="en-GB" dirty="0">
                <a:solidFill>
                  <a:schemeClr val="tx1"/>
                </a:solidFill>
                <a:latin typeface="Univers 57 Condensed" charset="0"/>
                <a:ea typeface="Univers 57 Condensed" charset="0"/>
                <a:cs typeface="Univers 57 Condensed" charset="0"/>
              </a:rPr>
              <a:t> se faire </a:t>
            </a:r>
            <a:r>
              <a:rPr lang="en-GB" dirty="0" err="1">
                <a:solidFill>
                  <a:schemeClr val="tx1"/>
                </a:solidFill>
                <a:latin typeface="Univers 57 Condensed" charset="0"/>
                <a:ea typeface="Univers 57 Condensed" charset="0"/>
                <a:cs typeface="Univers 57 Condensed" charset="0"/>
              </a:rPr>
              <a:t>avoir</a:t>
            </a:r>
            <a:r>
              <a:rPr lang="en-GB" dirty="0">
                <a:solidFill>
                  <a:schemeClr val="tx1"/>
                </a:solidFill>
                <a:latin typeface="Univers 57 Condensed" charset="0"/>
                <a:ea typeface="Univers 57 Condensed" charset="0"/>
                <a:cs typeface="Univers 57 Condensed" charset="0"/>
              </a:rPr>
              <a:t> par </a:t>
            </a:r>
            <a:r>
              <a:rPr lang="en-GB" dirty="0" err="1">
                <a:solidFill>
                  <a:schemeClr val="tx1"/>
                </a:solidFill>
                <a:latin typeface="Univers 57 Condensed" charset="0"/>
                <a:ea typeface="Univers 57 Condensed" charset="0"/>
                <a:cs typeface="Univers 57 Condensed" charset="0"/>
              </a:rPr>
              <a:t>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feinte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ou</a:t>
            </a:r>
            <a:r>
              <a:rPr lang="en-GB" dirty="0">
                <a:solidFill>
                  <a:schemeClr val="tx1"/>
                </a:solidFill>
                <a:latin typeface="Univers 57 Condensed" charset="0"/>
                <a:ea typeface="Univers 57 Condensed" charset="0"/>
                <a:cs typeface="Univers 57 Condensed" charset="0"/>
              </a:rPr>
              <a:t> on </a:t>
            </a:r>
            <a:r>
              <a:rPr lang="en-GB" dirty="0" err="1">
                <a:solidFill>
                  <a:schemeClr val="tx1"/>
                </a:solidFill>
                <a:latin typeface="Univers 57 Condensed" charset="0"/>
                <a:ea typeface="Univers 57 Condensed" charset="0"/>
                <a:cs typeface="Univers 57 Condensed" charset="0"/>
              </a:rPr>
              <a:t>peut</a:t>
            </a:r>
            <a:r>
              <a:rPr lang="en-GB" dirty="0">
                <a:solidFill>
                  <a:schemeClr val="tx1"/>
                </a:solidFill>
                <a:latin typeface="Univers 57 Condensed" charset="0"/>
                <a:ea typeface="Univers 57 Condensed" charset="0"/>
                <a:cs typeface="Univers 57 Condensed" charset="0"/>
              </a:rPr>
              <a:t> faire </a:t>
            </a:r>
            <a:r>
              <a:rPr lang="en-GB" dirty="0" err="1">
                <a:solidFill>
                  <a:schemeClr val="tx1"/>
                </a:solidFill>
                <a:latin typeface="Univers 57 Condensed" charset="0"/>
                <a:ea typeface="Univers 57 Condensed" charset="0"/>
                <a:cs typeface="Univers 57 Condensed" charset="0"/>
              </a:rPr>
              <a:t>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faute</a:t>
            </a:r>
            <a:r>
              <a:rPr lang="en-GB" dirty="0">
                <a:solidFill>
                  <a:schemeClr val="tx1"/>
                </a:solidFill>
                <a:latin typeface="Univers 57 Condensed" charset="0"/>
                <a:ea typeface="Univers 57 Condensed" charset="0"/>
                <a:cs typeface="Univers 57 Condensed" charset="0"/>
              </a:rPr>
              <a:t> personnel </a:t>
            </a:r>
            <a:r>
              <a:rPr lang="en-GB" dirty="0" err="1">
                <a:solidFill>
                  <a:schemeClr val="tx1"/>
                </a:solidFill>
                <a:latin typeface="Univers 57 Condensed" charset="0"/>
                <a:ea typeface="Univers 57 Condensed" charset="0"/>
                <a:cs typeface="Univers 57 Condensed" charset="0"/>
              </a:rPr>
              <a:t>dans</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une</a:t>
            </a:r>
            <a:r>
              <a:rPr lang="en-GB" dirty="0">
                <a:solidFill>
                  <a:schemeClr val="tx1"/>
                </a:solidFill>
                <a:latin typeface="Univers 57 Condensed" charset="0"/>
                <a:ea typeface="Univers 57 Condensed" charset="0"/>
                <a:cs typeface="Univers 57 Condensed" charset="0"/>
              </a:rPr>
              <a:t> action </a:t>
            </a:r>
            <a:r>
              <a:rPr lang="en-GB" dirty="0" err="1">
                <a:solidFill>
                  <a:schemeClr val="tx1"/>
                </a:solidFill>
                <a:latin typeface="Univers 57 Condensed" charset="0"/>
                <a:ea typeface="Univers 57 Condensed" charset="0"/>
                <a:cs typeface="Univers 57 Condensed" charset="0"/>
              </a:rPr>
              <a:t>défensive</a:t>
            </a:r>
            <a:r>
              <a:rPr lang="en-GB" dirty="0">
                <a:solidFill>
                  <a:schemeClr val="tx1"/>
                </a:solidFill>
                <a:latin typeface="Univers 57 Condensed" charset="0"/>
                <a:ea typeface="Univers 57 Condensed" charset="0"/>
                <a:cs typeface="Univers 57 Condensed" charset="0"/>
              </a:rPr>
              <a:t> normal, </a:t>
            </a:r>
            <a:r>
              <a:rPr lang="en-GB" dirty="0" err="1">
                <a:solidFill>
                  <a:schemeClr val="tx1"/>
                </a:solidFill>
                <a:latin typeface="Univers 57 Condensed" charset="0"/>
                <a:ea typeface="Univers 57 Condensed" charset="0"/>
                <a:cs typeface="Univers 57 Condensed" charset="0"/>
              </a:rPr>
              <a:t>mais</a:t>
            </a:r>
            <a:r>
              <a:rPr lang="en-GB" dirty="0">
                <a:solidFill>
                  <a:schemeClr val="tx1"/>
                </a:solidFill>
                <a:latin typeface="Univers 57 Condensed" charset="0"/>
                <a:ea typeface="Univers 57 Condensed" charset="0"/>
                <a:cs typeface="Univers 57 Condensed" charset="0"/>
              </a:rPr>
              <a:t> on ne </a:t>
            </a:r>
            <a:r>
              <a:rPr lang="en-GB" dirty="0" err="1">
                <a:solidFill>
                  <a:schemeClr val="tx1"/>
                </a:solidFill>
                <a:latin typeface="Univers 57 Condensed" charset="0"/>
                <a:ea typeface="Univers 57 Condensed" charset="0"/>
                <a:cs typeface="Univers 57 Condensed" charset="0"/>
              </a:rPr>
              <a:t>doit</a:t>
            </a:r>
            <a:r>
              <a:rPr lang="en-GB" dirty="0">
                <a:solidFill>
                  <a:schemeClr val="tx1"/>
                </a:solidFill>
                <a:latin typeface="Univers 57 Condensed" charset="0"/>
                <a:ea typeface="Univers 57 Condensed" charset="0"/>
                <a:cs typeface="Univers 57 Condensed" charset="0"/>
              </a:rPr>
              <a:t> pas “par tout </a:t>
            </a:r>
            <a:r>
              <a:rPr lang="en-GB" dirty="0" err="1">
                <a:solidFill>
                  <a:schemeClr val="tx1"/>
                </a:solidFill>
                <a:latin typeface="Univers 57 Condensed" charset="0"/>
                <a:ea typeface="Univers 57 Condensed" charset="0"/>
                <a:cs typeface="Univers 57 Condensed" charset="0"/>
              </a:rPr>
              <a:t>moyen</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arrêter</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l’action</a:t>
            </a:r>
            <a:r>
              <a:rPr lang="en-GB" dirty="0">
                <a:solidFill>
                  <a:schemeClr val="tx1"/>
                </a:solidFill>
                <a:latin typeface="Univers 57 Condensed" charset="0"/>
                <a:ea typeface="Univers 57 Condensed" charset="0"/>
                <a:cs typeface="Univers 57 Condensed" charset="0"/>
              </a:rPr>
              <a:t> de </a:t>
            </a:r>
            <a:r>
              <a:rPr lang="en-GB" dirty="0" err="1">
                <a:solidFill>
                  <a:schemeClr val="tx1"/>
                </a:solidFill>
                <a:latin typeface="Univers 57 Condensed" charset="0"/>
                <a:ea typeface="Univers 57 Condensed" charset="0"/>
                <a:cs typeface="Univers 57 Condensed" charset="0"/>
              </a:rPr>
              <a:t>notre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adversaire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dans</a:t>
            </a:r>
            <a:r>
              <a:rPr lang="en-GB" dirty="0">
                <a:solidFill>
                  <a:schemeClr val="tx1"/>
                </a:solidFill>
                <a:latin typeface="Univers 57 Condensed" charset="0"/>
                <a:ea typeface="Univers 57 Condensed" charset="0"/>
                <a:cs typeface="Univers 57 Condensed" charset="0"/>
              </a:rPr>
              <a:t> un non-effort de </a:t>
            </a:r>
            <a:r>
              <a:rPr lang="en-GB" dirty="0" err="1">
                <a:solidFill>
                  <a:schemeClr val="tx1"/>
                </a:solidFill>
                <a:latin typeface="Univers 57 Condensed" charset="0"/>
                <a:ea typeface="Univers 57 Condensed" charset="0"/>
                <a:cs typeface="Univers 57 Condensed" charset="0"/>
              </a:rPr>
              <a:t>jouer</a:t>
            </a:r>
            <a:r>
              <a:rPr lang="en-GB" dirty="0">
                <a:solidFill>
                  <a:schemeClr val="tx1"/>
                </a:solidFill>
                <a:latin typeface="Univers 57 Condensed" charset="0"/>
                <a:ea typeface="Univers 57 Condensed" charset="0"/>
                <a:cs typeface="Univers 57 Condensed" charset="0"/>
              </a:rPr>
              <a:t> le </a:t>
            </a:r>
            <a:r>
              <a:rPr lang="en-GB" dirty="0" err="1">
                <a:solidFill>
                  <a:schemeClr val="tx1"/>
                </a:solidFill>
                <a:latin typeface="Univers 57 Condensed" charset="0"/>
                <a:ea typeface="Univers 57 Condensed" charset="0"/>
                <a:cs typeface="Univers 57 Condensed" charset="0"/>
              </a:rPr>
              <a:t>ballon</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Ceci</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est</a:t>
            </a:r>
            <a:r>
              <a:rPr lang="en-GB" dirty="0">
                <a:solidFill>
                  <a:schemeClr val="tx1"/>
                </a:solidFill>
                <a:latin typeface="Univers 57 Condensed" charset="0"/>
                <a:ea typeface="Univers 57 Condensed" charset="0"/>
                <a:cs typeface="Univers 57 Condensed" charset="0"/>
              </a:rPr>
              <a:t> un contact </a:t>
            </a:r>
            <a:r>
              <a:rPr lang="en-GB" dirty="0" err="1">
                <a:solidFill>
                  <a:schemeClr val="tx1"/>
                </a:solidFill>
                <a:latin typeface="Univers 57 Condensed" charset="0"/>
                <a:ea typeface="Univers 57 Condensed" charset="0"/>
                <a:cs typeface="Univers 57 Condensed" charset="0"/>
              </a:rPr>
              <a:t>dur</a:t>
            </a:r>
            <a:r>
              <a:rPr lang="en-GB" dirty="0">
                <a:solidFill>
                  <a:schemeClr val="tx1"/>
                </a:solidFill>
                <a:latin typeface="Univers 57 Condensed" charset="0"/>
                <a:ea typeface="Univers 57 Condensed" charset="0"/>
                <a:cs typeface="Univers 57 Condensed" charset="0"/>
              </a:rPr>
              <a:t> et </a:t>
            </a:r>
            <a:r>
              <a:rPr lang="en-GB" dirty="0" err="1">
                <a:solidFill>
                  <a:schemeClr val="tx1"/>
                </a:solidFill>
                <a:latin typeface="Univers 57 Condensed" charset="0"/>
                <a:ea typeface="Univers 57 Condensed" charset="0"/>
                <a:cs typeface="Univers 57 Condensed" charset="0"/>
              </a:rPr>
              <a:t>excessif</a:t>
            </a:r>
            <a:r>
              <a:rPr lang="en-GB" dirty="0">
                <a:solidFill>
                  <a:schemeClr val="tx1"/>
                </a:solidFill>
                <a:latin typeface="Univers 57 Condensed" charset="0"/>
                <a:ea typeface="Univers 57 Condensed" charset="0"/>
                <a:cs typeface="Univers 57 Condensed" charset="0"/>
              </a:rPr>
              <a:t> qui </a:t>
            </a:r>
            <a:r>
              <a:rPr lang="en-GB" dirty="0" err="1">
                <a:solidFill>
                  <a:schemeClr val="tx1"/>
                </a:solidFill>
                <a:latin typeface="Univers 57 Condensed" charset="0"/>
                <a:ea typeface="Univers 57 Condensed" charset="0"/>
                <a:cs typeface="Univers 57 Condensed" charset="0"/>
              </a:rPr>
              <a:t>doit</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être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sanctionné</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d’une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faute</a:t>
            </a:r>
            <a:r>
              <a:rPr lang="en-GB" dirty="0">
                <a:solidFill>
                  <a:schemeClr val="tx1"/>
                </a:solidFill>
                <a:latin typeface="Univers 57 Condensed" charset="0"/>
                <a:ea typeface="Univers 57 Condensed" charset="0"/>
                <a:cs typeface="Univers 57 Condensed" charset="0"/>
              </a:rPr>
              <a:t> </a:t>
            </a:r>
            <a:r>
              <a:rPr lang="en-GB" dirty="0" err="1">
                <a:solidFill>
                  <a:schemeClr val="tx1"/>
                </a:solidFill>
                <a:latin typeface="Univers 57 Condensed" charset="0"/>
                <a:ea typeface="Univers 57 Condensed" charset="0"/>
                <a:cs typeface="Univers 57 Condensed" charset="0"/>
              </a:rPr>
              <a:t>antisportive</a:t>
            </a:r>
            <a:r>
              <a:rPr lang="en-GB" dirty="0">
                <a:solidFill>
                  <a:schemeClr val="tx1"/>
                </a:solidFill>
                <a:latin typeface="Univers 57 Condensed" charset="0"/>
                <a:ea typeface="Univers 57 Condensed" charset="0"/>
                <a:cs typeface="Univers 57 Condensed" charset="0"/>
              </a:rPr>
              <a:t>.</a:t>
            </a:r>
            <a:r>
              <a:rPr lang="en-GB" dirty="0"/>
              <a:t> </a:t>
            </a:r>
            <a:endParaRPr lang="en-GB" dirty="0">
              <a:solidFill>
                <a:schemeClr val="tx1"/>
              </a:solidFill>
              <a:latin typeface="Univers 57 Condensed" charset="0"/>
              <a:ea typeface="Univers 57 Condensed" charset="0"/>
              <a:cs typeface="Univers 57 Condensed" charset="0"/>
            </a:endParaRPr>
          </a:p>
          <a:p>
            <a:pPr marL="93663" lvl="1" defTabSz="476250" fontAlgn="auto">
              <a:spcBef>
                <a:spcPts val="0"/>
              </a:spcBef>
              <a:spcAft>
                <a:spcPts val="0"/>
              </a:spcAft>
              <a:defRPr/>
            </a:pPr>
            <a:endParaRPr lang="en-GB" dirty="0">
              <a:solidFill>
                <a:schemeClr val="tx1"/>
              </a:solidFill>
              <a:latin typeface="Univers 57 Condensed" charset="0"/>
              <a:ea typeface="Univers 57 Condensed" charset="0"/>
              <a:cs typeface="Univers 57 Condensed" charset="0"/>
            </a:endParaRPr>
          </a:p>
        </p:txBody>
      </p:sp>
      <p:pic>
        <p:nvPicPr>
          <p:cNvPr id="48132" name="Imagen 4"/>
          <p:cNvPicPr>
            <a:picLocks noChangeAspect="1"/>
          </p:cNvPicPr>
          <p:nvPr/>
        </p:nvPicPr>
        <p:blipFill>
          <a:blip r:embed="rId2"/>
          <a:srcRect/>
          <a:stretch>
            <a:fillRect/>
          </a:stretch>
        </p:blipFill>
        <p:spPr bwMode="auto">
          <a:xfrm>
            <a:off x="638175" y="3303588"/>
            <a:ext cx="2513013" cy="2971800"/>
          </a:xfrm>
          <a:prstGeom prst="rect">
            <a:avLst/>
          </a:prstGeom>
          <a:noFill/>
          <a:ln w="9525">
            <a:noFill/>
            <a:miter lim="800000"/>
            <a:headEnd/>
            <a:tailEnd/>
          </a:ln>
        </p:spPr>
      </p:pic>
      <p:sp>
        <p:nvSpPr>
          <p:cNvPr id="11" name="Elipse 10"/>
          <p:cNvSpPr/>
          <p:nvPr/>
        </p:nvSpPr>
        <p:spPr>
          <a:xfrm>
            <a:off x="1893888" y="4575175"/>
            <a:ext cx="1193800" cy="105727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48134" name="Imagen 6"/>
          <p:cNvPicPr>
            <a:picLocks noChangeAspect="1"/>
          </p:cNvPicPr>
          <p:nvPr/>
        </p:nvPicPr>
        <p:blipFill>
          <a:blip r:embed="rId3"/>
          <a:srcRect/>
          <a:stretch>
            <a:fillRect/>
          </a:stretch>
        </p:blipFill>
        <p:spPr bwMode="auto">
          <a:xfrm>
            <a:off x="4762500" y="3303588"/>
            <a:ext cx="1868488" cy="2997200"/>
          </a:xfrm>
          <a:prstGeom prst="rect">
            <a:avLst/>
          </a:prstGeom>
          <a:noFill/>
          <a:ln w="9525">
            <a:noFill/>
            <a:miter lim="800000"/>
            <a:headEnd/>
            <a:tailEnd/>
          </a:ln>
        </p:spPr>
      </p:pic>
      <p:sp>
        <p:nvSpPr>
          <p:cNvPr id="10" name="Elipse 9"/>
          <p:cNvSpPr/>
          <p:nvPr/>
        </p:nvSpPr>
        <p:spPr>
          <a:xfrm>
            <a:off x="5376863" y="3363913"/>
            <a:ext cx="1193800" cy="105568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4430712"/>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6000">
                <a:latin typeface="Fiba" panose="02010500040101020104" pitchFamily="2" charset="0"/>
              </a:rPr>
              <a:t>C3</a:t>
            </a:r>
            <a:endParaRPr lang="es-ES_tradnl" sz="6000">
              <a:latin typeface="Fiba" panose="02010500040101020104" pitchFamily="2" charset="0"/>
            </a:endParaRPr>
          </a:p>
        </p:txBody>
      </p:sp>
      <p:sp>
        <p:nvSpPr>
          <p:cNvPr id="5" name="Rectángulo: esquinas redondeadas 4"/>
          <p:cNvSpPr/>
          <p:nvPr/>
        </p:nvSpPr>
        <p:spPr>
          <a:xfrm>
            <a:off x="1841500" y="2174875"/>
            <a:ext cx="6567488" cy="3254375"/>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0" lvl="1" algn="just" fontAlgn="auto">
              <a:spcBef>
                <a:spcPts val="0"/>
              </a:spcBef>
              <a:spcAft>
                <a:spcPts val="0"/>
              </a:spcAft>
              <a:defRPr/>
            </a:pPr>
            <a:r>
              <a:rPr lang="fr-CA" sz="2800" dirty="0"/>
              <a:t>Un </a:t>
            </a:r>
            <a:r>
              <a:rPr lang="fr-CA" sz="2800" u="sng" dirty="0">
                <a:solidFill>
                  <a:srgbClr val="FF0000"/>
                </a:solidFill>
              </a:rPr>
              <a:t>contact non nécessaire </a:t>
            </a:r>
            <a:r>
              <a:rPr lang="fr-CA" sz="2800" dirty="0"/>
              <a:t>provoqué par un défenseur dans </a:t>
            </a:r>
            <a:r>
              <a:rPr lang="fr-CA" sz="2800" u="sng" dirty="0">
                <a:solidFill>
                  <a:srgbClr val="FF0000"/>
                </a:solidFill>
              </a:rPr>
              <a:t>le but de stopper la progression</a:t>
            </a:r>
            <a:r>
              <a:rPr lang="fr-CA" sz="2800" dirty="0"/>
              <a:t> de l’équipe attaquante lors d’une transition (montée de balle) </a:t>
            </a:r>
            <a:endParaRPr lang="fr-CA" sz="2800" dirty="0" smtClean="0"/>
          </a:p>
          <a:p>
            <a:pPr marL="0" lvl="1" algn="just" fontAlgn="auto">
              <a:spcBef>
                <a:spcPts val="0"/>
              </a:spcBef>
              <a:spcAft>
                <a:spcPts val="0"/>
              </a:spcAft>
              <a:defRPr/>
            </a:pPr>
            <a:r>
              <a:rPr lang="fr-CA" sz="2800" dirty="0" smtClean="0"/>
              <a:t>• </a:t>
            </a:r>
            <a:r>
              <a:rPr lang="fr-CA" sz="2800" dirty="0">
                <a:solidFill>
                  <a:srgbClr val="FF0000"/>
                </a:solidFill>
              </a:rPr>
              <a:t>Ceci s’applique jusqu’à ce que le joueur attaquant commence une action de tir</a:t>
            </a:r>
            <a:endParaRPr lang="en-US" sz="2400" dirty="0">
              <a:solidFill>
                <a:srgbClr val="FF0000"/>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pic>
        <p:nvPicPr>
          <p:cNvPr id="2" name="Kuva 1"/>
          <p:cNvPicPr>
            <a:picLocks noChangeAspect="1"/>
          </p:cNvPicPr>
          <p:nvPr/>
        </p:nvPicPr>
        <p:blipFill>
          <a:blip r:embed="rId2" cstate="email">
            <a:extLst/>
          </a:blip>
          <a:stretch>
            <a:fillRect/>
          </a:stretch>
        </p:blipFill>
        <p:spPr>
          <a:xfrm>
            <a:off x="280912" y="3416790"/>
            <a:ext cx="2943824" cy="1990625"/>
          </a:xfrm>
          <a:prstGeom prst="rect">
            <a:avLst/>
          </a:prstGeom>
          <a:ln>
            <a:noFill/>
          </a:ln>
          <a:effectLst>
            <a:softEdge rad="112500"/>
          </a:effectLst>
        </p:spPr>
      </p:pic>
      <p:pic>
        <p:nvPicPr>
          <p:cNvPr id="3" name="Kuva 2"/>
          <p:cNvPicPr>
            <a:picLocks noChangeAspect="1"/>
          </p:cNvPicPr>
          <p:nvPr/>
        </p:nvPicPr>
        <p:blipFill>
          <a:blip r:embed="rId3" cstate="screen">
            <a:extLst/>
          </a:blip>
          <a:stretch>
            <a:fillRect/>
          </a:stretch>
        </p:blipFill>
        <p:spPr>
          <a:xfrm>
            <a:off x="3085046" y="2737888"/>
            <a:ext cx="2912729" cy="1957590"/>
          </a:xfrm>
          <a:prstGeom prst="rect">
            <a:avLst/>
          </a:prstGeom>
          <a:ln>
            <a:noFill/>
          </a:ln>
          <a:effectLst>
            <a:softEdge rad="112500"/>
          </a:effectLst>
        </p:spPr>
      </p:pic>
      <p:pic>
        <p:nvPicPr>
          <p:cNvPr id="6" name="Kuva 5"/>
          <p:cNvPicPr>
            <a:picLocks noChangeAspect="1"/>
          </p:cNvPicPr>
          <p:nvPr/>
        </p:nvPicPr>
        <p:blipFill>
          <a:blip r:embed="rId4" cstate="screen">
            <a:extLst/>
          </a:blip>
          <a:stretch>
            <a:fillRect/>
          </a:stretch>
        </p:blipFill>
        <p:spPr>
          <a:xfrm>
            <a:off x="5881016" y="3488713"/>
            <a:ext cx="2805784" cy="2032953"/>
          </a:xfrm>
          <a:prstGeom prst="rect">
            <a:avLst/>
          </a:prstGeom>
          <a:ln>
            <a:noFill/>
          </a:ln>
          <a:effectLst>
            <a:softEdge rad="112500"/>
          </a:effectLst>
        </p:spPr>
      </p:pic>
      <p:sp>
        <p:nvSpPr>
          <p:cNvPr id="10" name="Elipse 9"/>
          <p:cNvSpPr/>
          <p:nvPr/>
        </p:nvSpPr>
        <p:spPr>
          <a:xfrm>
            <a:off x="6840538" y="4144963"/>
            <a:ext cx="900112"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cxnSp>
        <p:nvCxnSpPr>
          <p:cNvPr id="12" name="Suora nuoliyhdysviiva 8"/>
          <p:cNvCxnSpPr>
            <a:cxnSpLocks/>
          </p:cNvCxnSpPr>
          <p:nvPr/>
        </p:nvCxnSpPr>
        <p:spPr>
          <a:xfrm>
            <a:off x="925513" y="4656138"/>
            <a:ext cx="1416050" cy="34131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 name="Imagen 17"/>
          <p:cNvPicPr>
            <a:picLocks noChangeAspect="1"/>
          </p:cNvPicPr>
          <p:nvPr/>
        </p:nvPicPr>
        <p:blipFill>
          <a:blip r:embed="rId5" cstate="screen">
            <a:extLst/>
          </a:blip>
          <a:stretch>
            <a:fillRect/>
          </a:stretch>
        </p:blipFill>
        <p:spPr>
          <a:xfrm>
            <a:off x="3085046" y="4565917"/>
            <a:ext cx="2917861" cy="1911497"/>
          </a:xfrm>
          <a:prstGeom prst="rect">
            <a:avLst/>
          </a:prstGeom>
          <a:ln>
            <a:noFill/>
          </a:ln>
          <a:effectLst>
            <a:softEdge rad="112500"/>
          </a:effectLst>
        </p:spPr>
      </p:pic>
      <p:cxnSp>
        <p:nvCxnSpPr>
          <p:cNvPr id="19" name="Suora nuoliyhdysviiva 8"/>
          <p:cNvCxnSpPr>
            <a:cxnSpLocks/>
          </p:cNvCxnSpPr>
          <p:nvPr/>
        </p:nvCxnSpPr>
        <p:spPr>
          <a:xfrm>
            <a:off x="3767138" y="5507038"/>
            <a:ext cx="152400" cy="654050"/>
          </a:xfrm>
          <a:prstGeom prst="straightConnector1">
            <a:avLst/>
          </a:prstGeom>
          <a:ln w="381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0185" name="Imagen 24"/>
          <p:cNvPicPr>
            <a:picLocks noChangeAspect="1"/>
          </p:cNvPicPr>
          <p:nvPr/>
        </p:nvPicPr>
        <p:blipFill>
          <a:blip r:embed="rId6"/>
          <a:srcRect/>
          <a:stretch>
            <a:fillRect/>
          </a:stretch>
        </p:blipFill>
        <p:spPr bwMode="auto">
          <a:xfrm>
            <a:off x="2341563" y="5511800"/>
            <a:ext cx="815975" cy="815975"/>
          </a:xfrm>
          <a:prstGeom prst="rect">
            <a:avLst/>
          </a:prstGeom>
          <a:noFill/>
          <a:ln w="9525">
            <a:noFill/>
            <a:miter lim="800000"/>
            <a:headEnd/>
            <a:tailEnd/>
          </a:ln>
        </p:spPr>
      </p:pic>
      <p:pic>
        <p:nvPicPr>
          <p:cNvPr id="50186" name="Imagen 25"/>
          <p:cNvPicPr>
            <a:picLocks noChangeAspect="1"/>
          </p:cNvPicPr>
          <p:nvPr/>
        </p:nvPicPr>
        <p:blipFill>
          <a:blip r:embed="rId7"/>
          <a:srcRect/>
          <a:stretch>
            <a:fillRect/>
          </a:stretch>
        </p:blipFill>
        <p:spPr bwMode="auto">
          <a:xfrm>
            <a:off x="2368550" y="2774950"/>
            <a:ext cx="722313" cy="722313"/>
          </a:xfrm>
          <a:prstGeom prst="rect">
            <a:avLst/>
          </a:prstGeom>
          <a:noFill/>
          <a:ln w="9525">
            <a:noFill/>
            <a:miter lim="800000"/>
            <a:headEnd/>
            <a:tailEnd/>
          </a:ln>
        </p:spPr>
      </p:pic>
      <p:sp>
        <p:nvSpPr>
          <p:cNvPr id="27" name="Rectángulo: esquinas redondeadas 26"/>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cxnSp>
        <p:nvCxnSpPr>
          <p:cNvPr id="16" name="Suora nuoliyhdysviiva 8"/>
          <p:cNvCxnSpPr>
            <a:cxnSpLocks/>
          </p:cNvCxnSpPr>
          <p:nvPr/>
        </p:nvCxnSpPr>
        <p:spPr>
          <a:xfrm>
            <a:off x="3919538" y="3690938"/>
            <a:ext cx="895350" cy="34131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Rectángulo: esquinas redondeadas 14"/>
          <p:cNvSpPr/>
          <p:nvPr/>
        </p:nvSpPr>
        <p:spPr>
          <a:xfrm>
            <a:off x="1633538" y="1444625"/>
            <a:ext cx="6691312" cy="1225550"/>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en-US" dirty="0" smtClean="0"/>
              <a:t>Nous </a:t>
            </a:r>
            <a:r>
              <a:rPr lang="en-US" dirty="0" err="1" smtClean="0"/>
              <a:t>devons</a:t>
            </a:r>
            <a:r>
              <a:rPr lang="en-US" dirty="0" smtClean="0"/>
              <a:t> </a:t>
            </a:r>
            <a:r>
              <a:rPr lang="en-US" dirty="0" err="1" smtClean="0"/>
              <a:t>anticiper</a:t>
            </a:r>
            <a:r>
              <a:rPr lang="en-US" dirty="0" smtClean="0"/>
              <a:t> le contact du </a:t>
            </a:r>
            <a:r>
              <a:rPr lang="en-US" dirty="0" err="1" smtClean="0"/>
              <a:t>defenseur</a:t>
            </a:r>
            <a:r>
              <a:rPr lang="en-US" dirty="0" smtClean="0"/>
              <a:t> </a:t>
            </a:r>
            <a:r>
              <a:rPr lang="en-US" dirty="0" err="1" smtClean="0"/>
              <a:t>lorsqu’il</a:t>
            </a:r>
            <a:r>
              <a:rPr lang="en-US" dirty="0" smtClean="0"/>
              <a:t> se fait </a:t>
            </a:r>
            <a:r>
              <a:rPr lang="en-US" dirty="0" err="1" smtClean="0"/>
              <a:t>déborder</a:t>
            </a:r>
            <a:r>
              <a:rPr lang="en-US" dirty="0" smtClean="0"/>
              <a:t> par </a:t>
            </a:r>
            <a:r>
              <a:rPr lang="en-US" dirty="0" err="1" smtClean="0"/>
              <a:t>une</a:t>
            </a:r>
            <a:r>
              <a:rPr lang="en-US" dirty="0" smtClean="0"/>
              <a:t> belle </a:t>
            </a:r>
            <a:r>
              <a:rPr lang="en-US" dirty="0" smtClean="0"/>
              <a:t>action du </a:t>
            </a:r>
            <a:r>
              <a:rPr lang="en-US" dirty="0" err="1" smtClean="0"/>
              <a:t>joueur</a:t>
            </a:r>
            <a:r>
              <a:rPr lang="en-US" dirty="0" smtClean="0"/>
              <a:t> offensive.</a:t>
            </a:r>
            <a:r>
              <a:rPr lang="en-US" dirty="0" smtClean="0"/>
              <a:t> Le </a:t>
            </a:r>
            <a:r>
              <a:rPr lang="en-US" dirty="0" err="1" smtClean="0"/>
              <a:t>joueur</a:t>
            </a:r>
            <a:r>
              <a:rPr lang="en-US" dirty="0" smtClean="0"/>
              <a:t> defensive ne </a:t>
            </a:r>
            <a:r>
              <a:rPr lang="en-US" dirty="0" err="1" smtClean="0"/>
              <a:t>peut</a:t>
            </a:r>
            <a:r>
              <a:rPr lang="en-US" dirty="0" smtClean="0"/>
              <a:t> plus </a:t>
            </a:r>
            <a:r>
              <a:rPr lang="en-US" dirty="0" err="1" smtClean="0"/>
              <a:t>jouer</a:t>
            </a:r>
            <a:r>
              <a:rPr lang="en-US" dirty="0" smtClean="0"/>
              <a:t> le </a:t>
            </a:r>
            <a:r>
              <a:rPr lang="en-US" dirty="0" err="1" smtClean="0"/>
              <a:t>ballon</a:t>
            </a:r>
            <a:r>
              <a:rPr lang="en-US" dirty="0" smtClean="0"/>
              <a:t> et </a:t>
            </a:r>
            <a:r>
              <a:rPr lang="en-US" dirty="0" err="1" smtClean="0"/>
              <a:t>il</a:t>
            </a:r>
            <a:r>
              <a:rPr lang="en-US" dirty="0" smtClean="0"/>
              <a:t> </a:t>
            </a:r>
            <a:r>
              <a:rPr lang="en-US" dirty="0" err="1" smtClean="0"/>
              <a:t>saisi</a:t>
            </a:r>
            <a:r>
              <a:rPr lang="en-US" dirty="0" smtClean="0"/>
              <a:t> </a:t>
            </a:r>
            <a:r>
              <a:rPr lang="en-US" dirty="0" err="1" smtClean="0"/>
              <a:t>l’adversaire</a:t>
            </a:r>
            <a:r>
              <a:rPr lang="en-US" dirty="0" smtClean="0"/>
              <a:t> par la </a:t>
            </a:r>
            <a:r>
              <a:rPr lang="en-US" dirty="0" err="1" smtClean="0"/>
              <a:t>taille</a:t>
            </a:r>
            <a:r>
              <a:rPr lang="en-US" dirty="0" smtClean="0"/>
              <a:t>.  </a:t>
            </a:r>
            <a:r>
              <a:rPr lang="en-US" dirty="0" err="1" smtClean="0"/>
              <a:t>Faute</a:t>
            </a:r>
            <a:r>
              <a:rPr lang="en-US" dirty="0" smtClean="0"/>
              <a:t> </a:t>
            </a:r>
            <a:r>
              <a:rPr lang="en-US" dirty="0" err="1" smtClean="0"/>
              <a:t>Antisportive</a:t>
            </a:r>
            <a:endParaRPr lang="en-GB" dirty="0">
              <a:solidFill>
                <a:schemeClr val="tx1"/>
              </a:solidFill>
              <a:latin typeface="Univers 57 Condensed" charset="0"/>
              <a:ea typeface="Univers 57 Condensed" charset="0"/>
              <a:cs typeface="Univers 57 Condensed" charset="0"/>
            </a:endParaRPr>
          </a:p>
        </p:txBody>
      </p:sp>
      <p:sp>
        <p:nvSpPr>
          <p:cNvPr id="50190" name="Marcador de contenido 4"/>
          <p:cNvSpPr>
            <a:spLocks noGrp="1"/>
          </p:cNvSpPr>
          <p:nvPr>
            <p:ph idx="1"/>
          </p:nvPr>
        </p:nvSpPr>
        <p:spPr>
          <a:xfrm>
            <a:off x="1752600" y="1522413"/>
            <a:ext cx="6637338" cy="949325"/>
          </a:xfrm>
        </p:spPr>
        <p:txBody>
          <a:bodyPr/>
          <a:lstStyle/>
          <a:p>
            <a:pPr marL="0" indent="0">
              <a:buFont typeface="Arial" charset="0"/>
              <a:buNone/>
            </a:pPr>
            <a:endParaRPr lang="en-US" sz="1800" dirty="0" smtClean="0">
              <a:latin typeface="Arial" charset="0"/>
              <a:cs typeface="Arial" charset="0"/>
            </a:endParaRPr>
          </a:p>
          <a:p>
            <a:pPr marL="0" indent="0">
              <a:buFont typeface="Arial" charset="0"/>
              <a:buNone/>
            </a:pPr>
            <a:endParaRPr lang="en-US" sz="1800" dirty="0" smtClean="0">
              <a:latin typeface="Arial" charset="0"/>
              <a:cs typeface="Arial"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p:cNvPicPr>
            <a:picLocks noChangeAspect="1"/>
          </p:cNvPicPr>
          <p:nvPr/>
        </p:nvPicPr>
        <p:blipFill>
          <a:blip r:embed="rId2"/>
          <a:srcRect/>
          <a:stretch>
            <a:fillRect/>
          </a:stretch>
        </p:blipFill>
        <p:spPr bwMode="auto">
          <a:xfrm>
            <a:off x="466725" y="2970213"/>
            <a:ext cx="2122488" cy="2041525"/>
          </a:xfrm>
          <a:prstGeom prst="rect">
            <a:avLst/>
          </a:prstGeom>
          <a:noFill/>
          <a:ln w="9525">
            <a:noFill/>
            <a:miter lim="800000"/>
            <a:headEnd/>
            <a:tailEnd/>
          </a:ln>
        </p:spPr>
      </p:pic>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cxnSp>
        <p:nvCxnSpPr>
          <p:cNvPr id="19" name="Suora nuoliyhdysviiva 8"/>
          <p:cNvCxnSpPr>
            <a:cxnSpLocks/>
          </p:cNvCxnSpPr>
          <p:nvPr/>
        </p:nvCxnSpPr>
        <p:spPr>
          <a:xfrm flipH="1" flipV="1">
            <a:off x="655638" y="3409950"/>
            <a:ext cx="317500" cy="919163"/>
          </a:xfrm>
          <a:prstGeom prst="straightConnector1">
            <a:avLst/>
          </a:prstGeom>
          <a:ln w="381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Rectángulo: esquinas redondeadas 26"/>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pic>
        <p:nvPicPr>
          <p:cNvPr id="51205" name="Imagen 8"/>
          <p:cNvPicPr>
            <a:picLocks noChangeAspect="1"/>
          </p:cNvPicPr>
          <p:nvPr/>
        </p:nvPicPr>
        <p:blipFill>
          <a:blip r:embed="rId3"/>
          <a:srcRect/>
          <a:stretch>
            <a:fillRect/>
          </a:stretch>
        </p:blipFill>
        <p:spPr bwMode="auto">
          <a:xfrm>
            <a:off x="2667000" y="2957513"/>
            <a:ext cx="3578225" cy="2049462"/>
          </a:xfrm>
          <a:prstGeom prst="rect">
            <a:avLst/>
          </a:prstGeom>
          <a:noFill/>
          <a:ln w="9525">
            <a:noFill/>
            <a:miter lim="800000"/>
            <a:headEnd/>
            <a:tailEnd/>
          </a:ln>
        </p:spPr>
      </p:pic>
      <p:pic>
        <p:nvPicPr>
          <p:cNvPr id="51206" name="Imagen 10"/>
          <p:cNvPicPr>
            <a:picLocks noChangeAspect="1"/>
          </p:cNvPicPr>
          <p:nvPr/>
        </p:nvPicPr>
        <p:blipFill>
          <a:blip r:embed="rId4"/>
          <a:srcRect/>
          <a:stretch>
            <a:fillRect/>
          </a:stretch>
        </p:blipFill>
        <p:spPr bwMode="auto">
          <a:xfrm>
            <a:off x="6324600" y="2957513"/>
            <a:ext cx="2301875" cy="2049462"/>
          </a:xfrm>
          <a:prstGeom prst="rect">
            <a:avLst/>
          </a:prstGeom>
          <a:noFill/>
          <a:ln w="9525">
            <a:noFill/>
            <a:miter lim="800000"/>
            <a:headEnd/>
            <a:tailEnd/>
          </a:ln>
        </p:spPr>
      </p:pic>
      <p:cxnSp>
        <p:nvCxnSpPr>
          <p:cNvPr id="21" name="Conector: curvado 20"/>
          <p:cNvCxnSpPr>
            <a:cxnSpLocks/>
          </p:cNvCxnSpPr>
          <p:nvPr/>
        </p:nvCxnSpPr>
        <p:spPr>
          <a:xfrm rot="10800000">
            <a:off x="698500" y="3257550"/>
            <a:ext cx="1190625" cy="733425"/>
          </a:xfrm>
          <a:prstGeom prst="curvedConnector3">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Elipse 9"/>
          <p:cNvSpPr/>
          <p:nvPr/>
        </p:nvSpPr>
        <p:spPr>
          <a:xfrm>
            <a:off x="7126288" y="3392488"/>
            <a:ext cx="900112"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2" name="Rectángulo: esquinas redondeadas 11"/>
          <p:cNvSpPr/>
          <p:nvPr/>
        </p:nvSpPr>
        <p:spPr>
          <a:xfrm>
            <a:off x="1708150" y="1544638"/>
            <a:ext cx="6918325" cy="930275"/>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lnSpc>
                <a:spcPct val="150000"/>
              </a:lnSpc>
              <a:spcBef>
                <a:spcPts val="0"/>
              </a:spcBef>
              <a:spcAft>
                <a:spcPts val="0"/>
              </a:spcAft>
              <a:defRPr/>
            </a:pPr>
            <a:endParaRPr lang="en-US" dirty="0">
              <a:solidFill>
                <a:schemeClr val="tx1"/>
              </a:solidFill>
              <a:latin typeface="Univers 57 Condensed" charset="0"/>
              <a:ea typeface="Univers 57 Condensed" charset="0"/>
              <a:cs typeface="Univers 57 Condensed" charset="0"/>
            </a:endParaRPr>
          </a:p>
          <a:p>
            <a:pPr marL="93663" lvl="1" fontAlgn="auto">
              <a:spcBef>
                <a:spcPts val="0"/>
              </a:spcBef>
              <a:spcAft>
                <a:spcPts val="0"/>
              </a:spcAft>
              <a:defRPr/>
            </a:pPr>
            <a:r>
              <a:rPr lang="en-GB" dirty="0" err="1" smtClean="0">
                <a:solidFill>
                  <a:schemeClr val="tx1"/>
                </a:solidFill>
                <a:latin typeface="Univers 57 Condensed" charset="0"/>
                <a:ea typeface="Univers 57 Condensed" charset="0"/>
                <a:cs typeface="Univers 57 Condensed" charset="0"/>
              </a:rPr>
              <a:t>Quand</a:t>
            </a:r>
            <a:r>
              <a:rPr lang="en-GB" dirty="0" smtClean="0">
                <a:solidFill>
                  <a:schemeClr val="tx1"/>
                </a:solidFill>
                <a:latin typeface="Univers 57 Condensed" charset="0"/>
                <a:ea typeface="Univers 57 Condensed" charset="0"/>
                <a:cs typeface="Univers 57 Condensed" charset="0"/>
              </a:rPr>
              <a:t> un </a:t>
            </a:r>
            <a:r>
              <a:rPr lang="en-GB" dirty="0" err="1" smtClean="0">
                <a:solidFill>
                  <a:schemeClr val="tx1"/>
                </a:solidFill>
                <a:latin typeface="Univers 57 Condensed" charset="0"/>
                <a:ea typeface="Univers 57 Condensed" charset="0"/>
                <a:cs typeface="Univers 57 Condensed" charset="0"/>
              </a:rPr>
              <a:t>joueur</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est</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en</a:t>
            </a:r>
            <a:r>
              <a:rPr lang="en-GB" dirty="0" smtClean="0">
                <a:solidFill>
                  <a:schemeClr val="tx1"/>
                </a:solidFill>
                <a:latin typeface="Univers 57 Condensed" charset="0"/>
                <a:ea typeface="Univers 57 Condensed" charset="0"/>
                <a:cs typeface="Univers 57 Condensed" charset="0"/>
              </a:rPr>
              <a:t> PLD et se </a:t>
            </a:r>
            <a:r>
              <a:rPr lang="en-GB" dirty="0" err="1" smtClean="0">
                <a:solidFill>
                  <a:schemeClr val="tx1"/>
                </a:solidFill>
                <a:latin typeface="Univers 57 Condensed" charset="0"/>
                <a:ea typeface="Univers 57 Condensed" charset="0"/>
                <a:cs typeface="Univers 57 Condensed" charset="0"/>
              </a:rPr>
              <a:t>déplace</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dans</a:t>
            </a:r>
            <a:r>
              <a:rPr lang="en-GB" dirty="0" smtClean="0">
                <a:solidFill>
                  <a:schemeClr val="tx1"/>
                </a:solidFill>
                <a:latin typeface="Univers 57 Condensed" charset="0"/>
                <a:ea typeface="Univers 57 Condensed" charset="0"/>
                <a:cs typeface="Univers 57 Condensed" charset="0"/>
              </a:rPr>
              <a:t> la direction du </a:t>
            </a:r>
            <a:r>
              <a:rPr lang="en-GB" dirty="0" err="1" smtClean="0">
                <a:solidFill>
                  <a:schemeClr val="tx1"/>
                </a:solidFill>
                <a:latin typeface="Univers 57 Condensed" charset="0"/>
                <a:ea typeface="Univers 57 Condensed" charset="0"/>
                <a:cs typeface="Univers 57 Condensed" charset="0"/>
              </a:rPr>
              <a:t>joueur</a:t>
            </a:r>
            <a:r>
              <a:rPr lang="en-GB" dirty="0" smtClean="0">
                <a:solidFill>
                  <a:schemeClr val="tx1"/>
                </a:solidFill>
                <a:latin typeface="Univers 57 Condensed" charset="0"/>
                <a:ea typeface="Univers 57 Condensed" charset="0"/>
                <a:cs typeface="Univers 57 Condensed" charset="0"/>
              </a:rPr>
              <a:t> offensive face a </a:t>
            </a:r>
            <a:r>
              <a:rPr lang="en-GB" dirty="0" err="1" smtClean="0">
                <a:solidFill>
                  <a:schemeClr val="tx1"/>
                </a:solidFill>
                <a:latin typeface="Univers 57 Condensed" charset="0"/>
                <a:ea typeface="Univers 57 Condensed" charset="0"/>
                <a:cs typeface="Univers 57 Condensed" charset="0"/>
              </a:rPr>
              <a:t>l’adversaire</a:t>
            </a:r>
            <a:r>
              <a:rPr lang="en-GB" dirty="0" smtClean="0">
                <a:solidFill>
                  <a:schemeClr val="tx1"/>
                </a:solidFill>
                <a:latin typeface="Univers 57 Condensed" charset="0"/>
                <a:ea typeface="Univers 57 Condensed" charset="0"/>
                <a:cs typeface="Univers 57 Condensed" charset="0"/>
              </a:rPr>
              <a:t> et </a:t>
            </a:r>
            <a:r>
              <a:rPr lang="en-GB" dirty="0" err="1" smtClean="0">
                <a:solidFill>
                  <a:schemeClr val="tx1"/>
                </a:solidFill>
                <a:latin typeface="Univers 57 Condensed" charset="0"/>
                <a:ea typeface="Univers 57 Condensed" charset="0"/>
                <a:cs typeface="Univers 57 Condensed" charset="0"/>
              </a:rPr>
              <a:t>qu’il</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creer</a:t>
            </a:r>
            <a:r>
              <a:rPr lang="en-GB" dirty="0" smtClean="0">
                <a:solidFill>
                  <a:schemeClr val="tx1"/>
                </a:solidFill>
                <a:latin typeface="Univers 57 Condensed" charset="0"/>
                <a:ea typeface="Univers 57 Condensed" charset="0"/>
                <a:cs typeface="Univers 57 Condensed" charset="0"/>
              </a:rPr>
              <a:t> un contact normal, </a:t>
            </a:r>
            <a:r>
              <a:rPr lang="en-GB" dirty="0" err="1" smtClean="0">
                <a:solidFill>
                  <a:schemeClr val="tx1"/>
                </a:solidFill>
                <a:latin typeface="Univers 57 Condensed" charset="0"/>
                <a:ea typeface="Univers 57 Condensed" charset="0"/>
                <a:cs typeface="Univers 57 Condensed" charset="0"/>
              </a:rPr>
              <a:t>mais</a:t>
            </a:r>
            <a:r>
              <a:rPr lang="en-GB" dirty="0" smtClean="0">
                <a:solidFill>
                  <a:schemeClr val="tx1"/>
                </a:solidFill>
                <a:latin typeface="Univers 57 Condensed" charset="0"/>
                <a:ea typeface="Univers 57 Condensed" charset="0"/>
                <a:cs typeface="Univers 57 Condensed" charset="0"/>
              </a:rPr>
              <a:t> illegal, </a:t>
            </a:r>
            <a:r>
              <a:rPr lang="en-GB" dirty="0" err="1" smtClean="0">
                <a:solidFill>
                  <a:schemeClr val="tx1"/>
                </a:solidFill>
                <a:latin typeface="Univers 57 Condensed" charset="0"/>
                <a:ea typeface="Univers 57 Condensed" charset="0"/>
                <a:cs typeface="Univers 57 Condensed" charset="0"/>
              </a:rPr>
              <a:t>en</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jouant</a:t>
            </a:r>
            <a:r>
              <a:rPr lang="en-GB" dirty="0" smtClean="0">
                <a:solidFill>
                  <a:schemeClr val="tx1"/>
                </a:solidFill>
                <a:latin typeface="Univers 57 Condensed" charset="0"/>
                <a:ea typeface="Univers 57 Condensed" charset="0"/>
                <a:cs typeface="Univers 57 Condensed" charset="0"/>
              </a:rPr>
              <a:t> le </a:t>
            </a:r>
            <a:r>
              <a:rPr lang="en-GB" dirty="0" err="1" smtClean="0">
                <a:solidFill>
                  <a:schemeClr val="tx1"/>
                </a:solidFill>
                <a:latin typeface="Univers 57 Condensed" charset="0"/>
                <a:ea typeface="Univers 57 Condensed" charset="0"/>
                <a:cs typeface="Univers 57 Condensed" charset="0"/>
              </a:rPr>
              <a:t>ballon</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Faute</a:t>
            </a:r>
            <a:r>
              <a:rPr lang="en-US" dirty="0" smtClean="0">
                <a:solidFill>
                  <a:schemeClr val="tx1"/>
                </a:solidFill>
                <a:latin typeface="Univers 57 Condensed" charset="0"/>
                <a:ea typeface="Univers 57 Condensed" charset="0"/>
                <a:cs typeface="Univers 57 Condensed" charset="0"/>
              </a:rPr>
              <a:t> Normal.</a:t>
            </a:r>
            <a:endParaRPr lang="en-GB" dirty="0">
              <a:solidFill>
                <a:schemeClr val="tx1"/>
              </a:solidFill>
              <a:latin typeface="Univers 57 Condensed" charset="0"/>
              <a:ea typeface="Univers 57 Condensed" charset="0"/>
              <a:cs typeface="Univers 57 Condensed" charset="0"/>
            </a:endParaRPr>
          </a:p>
          <a:p>
            <a:pPr marL="93663" lvl="1" fontAlgn="auto">
              <a:lnSpc>
                <a:spcPct val="150000"/>
              </a:lnSpc>
              <a:spcBef>
                <a:spcPts val="0"/>
              </a:spcBef>
              <a:spcAft>
                <a:spcPts val="0"/>
              </a:spcAft>
              <a:defRPr/>
            </a:pPr>
            <a:endParaRPr lang="en-GB" dirty="0">
              <a:solidFill>
                <a:schemeClr val="tx1"/>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sp>
        <p:nvSpPr>
          <p:cNvPr id="1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9" name="Rectángulo: esquinas redondeadas 8"/>
          <p:cNvSpPr/>
          <p:nvPr/>
        </p:nvSpPr>
        <p:spPr>
          <a:xfrm>
            <a:off x="1706563" y="1646238"/>
            <a:ext cx="6691312" cy="1265237"/>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dirty="0" err="1" smtClean="0">
                <a:solidFill>
                  <a:schemeClr val="tx1"/>
                </a:solidFill>
                <a:latin typeface="Univers 57 Condensed" charset="0"/>
                <a:ea typeface="Univers 57 Condensed" charset="0"/>
                <a:cs typeface="Univers 57 Condensed" charset="0"/>
              </a:rPr>
              <a:t>Lorsqu’un</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joueur</a:t>
            </a:r>
            <a:r>
              <a:rPr lang="en-US" dirty="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defensif</a:t>
            </a:r>
            <a:r>
              <a:rPr lang="en-US" dirty="0" smtClean="0">
                <a:solidFill>
                  <a:schemeClr val="tx1"/>
                </a:solidFill>
                <a:latin typeface="Univers 57 Condensed" charset="0"/>
                <a:ea typeface="Univers 57 Condensed" charset="0"/>
                <a:cs typeface="Univers 57 Condensed" charset="0"/>
              </a:rPr>
              <a:t> qui </a:t>
            </a:r>
            <a:r>
              <a:rPr lang="en-US" dirty="0" err="1" smtClean="0">
                <a:solidFill>
                  <a:schemeClr val="tx1"/>
                </a:solidFill>
                <a:latin typeface="Univers 57 Condensed" charset="0"/>
                <a:ea typeface="Univers 57 Condensed" charset="0"/>
                <a:cs typeface="Univers 57 Condensed" charset="0"/>
              </a:rPr>
              <a:t>est</a:t>
            </a:r>
            <a:r>
              <a:rPr lang="en-US" dirty="0" smtClean="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dans</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une</a:t>
            </a:r>
            <a:r>
              <a:rPr lang="en-US" dirty="0">
                <a:solidFill>
                  <a:schemeClr val="tx1"/>
                </a:solidFill>
                <a:latin typeface="Univers 57 Condensed" charset="0"/>
                <a:ea typeface="Univers 57 Condensed" charset="0"/>
                <a:cs typeface="Univers 57 Condensed" charset="0"/>
              </a:rPr>
              <a:t> PLD </a:t>
            </a:r>
            <a:r>
              <a:rPr lang="en-US" dirty="0" smtClean="0">
                <a:solidFill>
                  <a:schemeClr val="tx1"/>
                </a:solidFill>
                <a:latin typeface="Univers 57 Condensed" charset="0"/>
                <a:ea typeface="Univers 57 Condensed" charset="0"/>
                <a:cs typeface="Univers 57 Condensed" charset="0"/>
              </a:rPr>
              <a:t>et qui </a:t>
            </a:r>
            <a:r>
              <a:rPr lang="en-US" dirty="0" err="1" smtClean="0">
                <a:solidFill>
                  <a:schemeClr val="tx1"/>
                </a:solidFill>
                <a:latin typeface="Univers 57 Condensed" charset="0"/>
                <a:ea typeface="Univers 57 Condensed" charset="0"/>
                <a:cs typeface="Univers 57 Condensed" charset="0"/>
              </a:rPr>
              <a:t>est</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déborbder</a:t>
            </a:r>
            <a:r>
              <a:rPr lang="en-US" dirty="0" smtClean="0">
                <a:solidFill>
                  <a:schemeClr val="tx1"/>
                </a:solidFill>
                <a:latin typeface="Univers 57 Condensed" charset="0"/>
                <a:ea typeface="Univers 57 Condensed" charset="0"/>
                <a:cs typeface="Univers 57 Condensed" charset="0"/>
              </a:rPr>
              <a:t> et </a:t>
            </a:r>
            <a:r>
              <a:rPr lang="en-US" dirty="0" err="1" smtClean="0">
                <a:solidFill>
                  <a:schemeClr val="tx1"/>
                </a:solidFill>
                <a:latin typeface="Univers 57 Condensed" charset="0"/>
                <a:ea typeface="Univers 57 Condensed" charset="0"/>
                <a:cs typeface="Univers 57 Condensed" charset="0"/>
              </a:rPr>
              <a:t>qu’il</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n’essaie</a:t>
            </a:r>
            <a:r>
              <a:rPr lang="en-US" dirty="0" smtClean="0">
                <a:solidFill>
                  <a:schemeClr val="tx1"/>
                </a:solidFill>
                <a:latin typeface="Univers 57 Condensed" charset="0"/>
                <a:ea typeface="Univers 57 Condensed" charset="0"/>
                <a:cs typeface="Univers 57 Condensed" charset="0"/>
              </a:rPr>
              <a:t> pas de </a:t>
            </a:r>
            <a:r>
              <a:rPr lang="en-US" dirty="0" err="1" smtClean="0">
                <a:solidFill>
                  <a:schemeClr val="tx1"/>
                </a:solidFill>
                <a:latin typeface="Univers 57 Condensed" charset="0"/>
                <a:ea typeface="Univers 57 Condensed" charset="0"/>
                <a:cs typeface="Univers 57 Condensed" charset="0"/>
              </a:rPr>
              <a:t>défendre</a:t>
            </a:r>
            <a:r>
              <a:rPr lang="en-US" dirty="0" smtClean="0">
                <a:solidFill>
                  <a:schemeClr val="tx1"/>
                </a:solidFill>
                <a:latin typeface="Univers 57 Condensed" charset="0"/>
                <a:ea typeface="Univers 57 Condensed" charset="0"/>
                <a:cs typeface="Univers 57 Condensed" charset="0"/>
              </a:rPr>
              <a:t> son </a:t>
            </a:r>
            <a:r>
              <a:rPr lang="en-US" dirty="0" err="1" smtClean="0">
                <a:solidFill>
                  <a:schemeClr val="tx1"/>
                </a:solidFill>
                <a:latin typeface="Univers 57 Condensed" charset="0"/>
                <a:ea typeface="Univers 57 Condensed" charset="0"/>
                <a:cs typeface="Univers 57 Condensed" charset="0"/>
              </a:rPr>
              <a:t>positionnement</a:t>
            </a:r>
            <a:r>
              <a:rPr lang="en-US" dirty="0" smtClean="0">
                <a:solidFill>
                  <a:schemeClr val="tx1"/>
                </a:solidFill>
                <a:latin typeface="Univers 57 Condensed" charset="0"/>
                <a:ea typeface="Univers 57 Condensed" charset="0"/>
                <a:cs typeface="Univers 57 Condensed" charset="0"/>
              </a:rPr>
              <a:t> et </a:t>
            </a:r>
            <a:r>
              <a:rPr lang="en-US" dirty="0" err="1" smtClean="0">
                <a:solidFill>
                  <a:schemeClr val="tx1"/>
                </a:solidFill>
                <a:latin typeface="Univers 57 Condensed" charset="0"/>
                <a:ea typeface="Univers 57 Condensed" charset="0"/>
                <a:cs typeface="Univers 57 Condensed" charset="0"/>
              </a:rPr>
              <a:t>qu’il</a:t>
            </a:r>
            <a:r>
              <a:rPr lang="en-US" dirty="0" smtClean="0">
                <a:solidFill>
                  <a:schemeClr val="tx1"/>
                </a:solidFill>
                <a:latin typeface="Univers 57 Condensed" charset="0"/>
                <a:ea typeface="Univers 57 Condensed" charset="0"/>
                <a:cs typeface="Univers 57 Condensed" charset="0"/>
              </a:rPr>
              <a:t> sort son bras pour </a:t>
            </a:r>
            <a:r>
              <a:rPr lang="en-US" dirty="0" err="1" smtClean="0">
                <a:solidFill>
                  <a:schemeClr val="tx1"/>
                </a:solidFill>
                <a:latin typeface="Univers 57 Condensed" charset="0"/>
                <a:ea typeface="Univers 57 Condensed" charset="0"/>
                <a:cs typeface="Univers 57 Condensed" charset="0"/>
              </a:rPr>
              <a:t>arrêter</a:t>
            </a:r>
            <a:r>
              <a:rPr lang="en-US" dirty="0" smtClean="0">
                <a:solidFill>
                  <a:schemeClr val="tx1"/>
                </a:solidFill>
                <a:latin typeface="Univers 57 Condensed" charset="0"/>
                <a:ea typeface="Univers 57 Condensed" charset="0"/>
                <a:cs typeface="Univers 57 Condensed" charset="0"/>
              </a:rPr>
              <a:t> le </a:t>
            </a:r>
            <a:r>
              <a:rPr lang="en-US" dirty="0" err="1" smtClean="0">
                <a:solidFill>
                  <a:schemeClr val="tx1"/>
                </a:solidFill>
                <a:latin typeface="Univers 57 Condensed" charset="0"/>
                <a:ea typeface="Univers 57 Condensed" charset="0"/>
                <a:cs typeface="Univers 57 Condensed" charset="0"/>
              </a:rPr>
              <a:t>joueur</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offensif</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dans</a:t>
            </a:r>
            <a:r>
              <a:rPr lang="en-US" dirty="0" smtClean="0">
                <a:solidFill>
                  <a:schemeClr val="tx1"/>
                </a:solidFill>
                <a:latin typeface="Univers 57 Condensed" charset="0"/>
                <a:ea typeface="Univers 57 Condensed" charset="0"/>
                <a:cs typeface="Univers 57 Condensed" charset="0"/>
              </a:rPr>
              <a:t> le but </a:t>
            </a:r>
            <a:r>
              <a:rPr lang="en-US" dirty="0" err="1" smtClean="0">
                <a:solidFill>
                  <a:schemeClr val="tx1"/>
                </a:solidFill>
                <a:latin typeface="Univers 57 Condensed" charset="0"/>
                <a:ea typeface="Univers 57 Condensed" charset="0"/>
                <a:cs typeface="Univers 57 Condensed" charset="0"/>
              </a:rPr>
              <a:t>d’arrêter</a:t>
            </a:r>
            <a:r>
              <a:rPr lang="en-US" dirty="0" smtClean="0">
                <a:solidFill>
                  <a:schemeClr val="tx1"/>
                </a:solidFill>
                <a:latin typeface="Univers 57 Condensed" charset="0"/>
                <a:ea typeface="Univers 57 Condensed" charset="0"/>
                <a:cs typeface="Univers 57 Condensed" charset="0"/>
              </a:rPr>
              <a:t> le match. </a:t>
            </a:r>
            <a:r>
              <a:rPr lang="es-ES_tradnl" dirty="0" err="1" smtClean="0"/>
              <a:t>Faute</a:t>
            </a:r>
            <a:r>
              <a:rPr lang="es-ES_tradnl" dirty="0" smtClean="0"/>
              <a:t> </a:t>
            </a:r>
            <a:r>
              <a:rPr lang="es-ES_tradnl" dirty="0" err="1" smtClean="0"/>
              <a:t>Antisportive</a:t>
            </a:r>
            <a:endParaRPr lang="en-GB" dirty="0">
              <a:solidFill>
                <a:schemeClr val="tx1"/>
              </a:solidFill>
              <a:latin typeface="Univers 57 Condensed" charset="0"/>
              <a:ea typeface="Univers 57 Condensed" charset="0"/>
              <a:cs typeface="Univers 57 Condensed" charset="0"/>
            </a:endParaRPr>
          </a:p>
        </p:txBody>
      </p:sp>
      <p:pic>
        <p:nvPicPr>
          <p:cNvPr id="52228" name="Imagen 4" descr="Imagen que contiene deporte, juego atlético, suelo, exterior&#10;&#10;Descripción generada con confianza muy alta"/>
          <p:cNvPicPr>
            <a:picLocks noChangeAspect="1"/>
          </p:cNvPicPr>
          <p:nvPr/>
        </p:nvPicPr>
        <p:blipFill>
          <a:blip r:embed="rId2"/>
          <a:srcRect/>
          <a:stretch>
            <a:fillRect/>
          </a:stretch>
        </p:blipFill>
        <p:spPr bwMode="auto">
          <a:xfrm>
            <a:off x="457200" y="3546475"/>
            <a:ext cx="2884488" cy="2909888"/>
          </a:xfrm>
          <a:prstGeom prst="rect">
            <a:avLst/>
          </a:prstGeom>
          <a:noFill/>
          <a:ln w="9525">
            <a:noFill/>
            <a:miter lim="800000"/>
            <a:headEnd/>
            <a:tailEnd/>
          </a:ln>
        </p:spPr>
      </p:pic>
      <p:pic>
        <p:nvPicPr>
          <p:cNvPr id="52229" name="Imagen 5"/>
          <p:cNvPicPr>
            <a:picLocks noChangeAspect="1"/>
          </p:cNvPicPr>
          <p:nvPr/>
        </p:nvPicPr>
        <p:blipFill>
          <a:blip r:embed="rId3"/>
          <a:srcRect/>
          <a:stretch>
            <a:fillRect/>
          </a:stretch>
        </p:blipFill>
        <p:spPr bwMode="auto">
          <a:xfrm>
            <a:off x="4572000" y="3584575"/>
            <a:ext cx="2676525" cy="2871788"/>
          </a:xfrm>
          <a:prstGeom prst="rect">
            <a:avLst/>
          </a:prstGeom>
          <a:noFill/>
          <a:ln w="9525">
            <a:noFill/>
            <a:miter lim="800000"/>
            <a:headEnd/>
            <a:tailEnd/>
          </a:ln>
        </p:spPr>
      </p:pic>
      <p:sp>
        <p:nvSpPr>
          <p:cNvPr id="23" name="Arco 22"/>
          <p:cNvSpPr/>
          <p:nvPr/>
        </p:nvSpPr>
        <p:spPr>
          <a:xfrm rot="8041736">
            <a:off x="4826794" y="3974307"/>
            <a:ext cx="903287" cy="1504950"/>
          </a:xfrm>
          <a:prstGeom prst="arc">
            <a:avLst>
              <a:gd name="adj1" fmla="val 8985730"/>
              <a:gd name="adj2" fmla="val 16467146"/>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sp>
        <p:nvSpPr>
          <p:cNvPr id="1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3</a:t>
            </a:r>
            <a:endParaRPr lang="es-ES_tradnl" sz="2400" dirty="0">
              <a:solidFill>
                <a:srgbClr val="FFFFFF"/>
              </a:solidFill>
              <a:latin typeface="Fiba" panose="02010500040101020104" pitchFamily="2" charset="0"/>
              <a:ea typeface="+mn-ea"/>
              <a:cs typeface="+mn-cs"/>
            </a:endParaRPr>
          </a:p>
        </p:txBody>
      </p:sp>
      <p:pic>
        <p:nvPicPr>
          <p:cNvPr id="53251" name="Imagen 1"/>
          <p:cNvPicPr>
            <a:picLocks noChangeAspect="1"/>
          </p:cNvPicPr>
          <p:nvPr/>
        </p:nvPicPr>
        <p:blipFill>
          <a:blip r:embed="rId2"/>
          <a:srcRect/>
          <a:stretch>
            <a:fillRect/>
          </a:stretch>
        </p:blipFill>
        <p:spPr bwMode="auto">
          <a:xfrm>
            <a:off x="274638" y="3589338"/>
            <a:ext cx="3443287" cy="2894012"/>
          </a:xfrm>
          <a:prstGeom prst="rect">
            <a:avLst/>
          </a:prstGeom>
          <a:noFill/>
          <a:ln w="9525">
            <a:noFill/>
            <a:miter lim="800000"/>
            <a:headEnd/>
            <a:tailEnd/>
          </a:ln>
        </p:spPr>
      </p:pic>
      <p:pic>
        <p:nvPicPr>
          <p:cNvPr id="53252" name="Imagen 2"/>
          <p:cNvPicPr>
            <a:picLocks noChangeAspect="1"/>
          </p:cNvPicPr>
          <p:nvPr/>
        </p:nvPicPr>
        <p:blipFill>
          <a:blip r:embed="rId3"/>
          <a:srcRect/>
          <a:stretch>
            <a:fillRect/>
          </a:stretch>
        </p:blipFill>
        <p:spPr bwMode="auto">
          <a:xfrm>
            <a:off x="4953000" y="3589338"/>
            <a:ext cx="2628900" cy="2894012"/>
          </a:xfrm>
          <a:prstGeom prst="rect">
            <a:avLst/>
          </a:prstGeom>
          <a:noFill/>
          <a:ln w="9525">
            <a:noFill/>
            <a:miter lim="800000"/>
            <a:headEnd/>
            <a:tailEnd/>
          </a:ln>
        </p:spPr>
      </p:pic>
      <p:sp>
        <p:nvSpPr>
          <p:cNvPr id="23" name="Arco 22"/>
          <p:cNvSpPr/>
          <p:nvPr/>
        </p:nvSpPr>
        <p:spPr>
          <a:xfrm rot="8041736">
            <a:off x="1143794" y="4006056"/>
            <a:ext cx="1398588" cy="1495425"/>
          </a:xfrm>
          <a:prstGeom prst="arc">
            <a:avLst>
              <a:gd name="adj1" fmla="val 11067435"/>
              <a:gd name="adj2" fmla="val 19586449"/>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2" name="Arco 11"/>
          <p:cNvSpPr/>
          <p:nvPr/>
        </p:nvSpPr>
        <p:spPr>
          <a:xfrm rot="8041736">
            <a:off x="5042694" y="3750469"/>
            <a:ext cx="1654175" cy="1522413"/>
          </a:xfrm>
          <a:prstGeom prst="arc">
            <a:avLst>
              <a:gd name="adj1" fmla="val 11067435"/>
              <a:gd name="adj2" fmla="val 19586449"/>
            </a:avLst>
          </a:prstGeom>
          <a:noFill/>
          <a:ln w="38100">
            <a:solidFill>
              <a:srgbClr val="00B05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0" name="Rectángulo: esquinas redondeadas 9"/>
          <p:cNvSpPr/>
          <p:nvPr/>
        </p:nvSpPr>
        <p:spPr>
          <a:xfrm>
            <a:off x="1633538" y="1547813"/>
            <a:ext cx="6691312" cy="1420812"/>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endParaRPr lang="en-GB">
              <a:solidFill>
                <a:schemeClr val="tx1"/>
              </a:solidFill>
              <a:latin typeface="Univers 57 Condensed" charset="0"/>
              <a:ea typeface="Univers 57 Condensed" charset="0"/>
              <a:cs typeface="Univers 57 Condensed" charset="0"/>
            </a:endParaRPr>
          </a:p>
        </p:txBody>
      </p:sp>
      <p:sp>
        <p:nvSpPr>
          <p:cNvPr id="53256" name="Rectángulo 3"/>
          <p:cNvSpPr>
            <a:spLocks noChangeArrowheads="1"/>
          </p:cNvSpPr>
          <p:nvPr/>
        </p:nvSpPr>
        <p:spPr bwMode="auto">
          <a:xfrm>
            <a:off x="1706563" y="1547813"/>
            <a:ext cx="6494462" cy="1477328"/>
          </a:xfrm>
          <a:prstGeom prst="rect">
            <a:avLst/>
          </a:prstGeom>
          <a:noFill/>
          <a:ln w="9525">
            <a:noFill/>
            <a:miter lim="800000"/>
            <a:headEnd/>
            <a:tailEnd/>
          </a:ln>
        </p:spPr>
        <p:txBody>
          <a:bodyPr>
            <a:spAutoFit/>
          </a:bodyPr>
          <a:lstStyle/>
          <a:p>
            <a:pPr algn="just"/>
            <a:r>
              <a:rPr lang="en-US" dirty="0" smtClean="0">
                <a:solidFill>
                  <a:srgbClr val="000000"/>
                </a:solidFill>
                <a:latin typeface="Helvetica" pitchFamily="34" charset="0"/>
              </a:rPr>
              <a:t>Le </a:t>
            </a:r>
            <a:r>
              <a:rPr lang="en-US" dirty="0" err="1" smtClean="0">
                <a:solidFill>
                  <a:srgbClr val="000000"/>
                </a:solidFill>
                <a:latin typeface="Helvetica" pitchFamily="34" charset="0"/>
              </a:rPr>
              <a:t>joueur</a:t>
            </a:r>
            <a:r>
              <a:rPr lang="en-US" dirty="0" smtClean="0">
                <a:solidFill>
                  <a:srgbClr val="000000"/>
                </a:solidFill>
                <a:latin typeface="Helvetica" pitchFamily="34" charset="0"/>
              </a:rPr>
              <a:t> </a:t>
            </a:r>
            <a:r>
              <a:rPr lang="en-US" dirty="0" err="1" smtClean="0">
                <a:solidFill>
                  <a:srgbClr val="000000"/>
                </a:solidFill>
                <a:latin typeface="Helvetica" pitchFamily="34" charset="0"/>
              </a:rPr>
              <a:t>défensif</a:t>
            </a:r>
            <a:r>
              <a:rPr lang="en-US" dirty="0" smtClean="0">
                <a:solidFill>
                  <a:srgbClr val="000000"/>
                </a:solidFill>
                <a:latin typeface="Helvetica" pitchFamily="34" charset="0"/>
              </a:rPr>
              <a:t> </a:t>
            </a:r>
            <a:r>
              <a:rPr lang="en-US" dirty="0" err="1" smtClean="0">
                <a:solidFill>
                  <a:srgbClr val="000000"/>
                </a:solidFill>
                <a:latin typeface="Helvetica" pitchFamily="34" charset="0"/>
              </a:rPr>
              <a:t>est</a:t>
            </a:r>
            <a:r>
              <a:rPr lang="en-US" dirty="0" smtClean="0">
                <a:solidFill>
                  <a:srgbClr val="000000"/>
                </a:solidFill>
                <a:latin typeface="Helvetica" pitchFamily="34" charset="0"/>
              </a:rPr>
              <a:t> </a:t>
            </a:r>
            <a:r>
              <a:rPr lang="en-US" dirty="0" err="1" smtClean="0">
                <a:solidFill>
                  <a:srgbClr val="000000"/>
                </a:solidFill>
                <a:latin typeface="Helvetica" pitchFamily="34" charset="0"/>
              </a:rPr>
              <a:t>dans</a:t>
            </a:r>
            <a:r>
              <a:rPr lang="en-US" dirty="0" smtClean="0">
                <a:solidFill>
                  <a:srgbClr val="000000"/>
                </a:solidFill>
                <a:latin typeface="Helvetica" pitchFamily="34" charset="0"/>
              </a:rPr>
              <a:t> </a:t>
            </a:r>
            <a:r>
              <a:rPr lang="en-US" dirty="0" err="1" smtClean="0">
                <a:solidFill>
                  <a:srgbClr val="000000"/>
                </a:solidFill>
                <a:latin typeface="Helvetica" pitchFamily="34" charset="0"/>
              </a:rPr>
              <a:t>une</a:t>
            </a:r>
            <a:r>
              <a:rPr lang="en-US" dirty="0" smtClean="0">
                <a:solidFill>
                  <a:srgbClr val="000000"/>
                </a:solidFill>
                <a:latin typeface="Helvetica" pitchFamily="34" charset="0"/>
              </a:rPr>
              <a:t> </a:t>
            </a:r>
            <a:r>
              <a:rPr lang="en-US" dirty="0" smtClean="0">
                <a:solidFill>
                  <a:srgbClr val="000000"/>
                </a:solidFill>
                <a:latin typeface="Helvetica" pitchFamily="34" charset="0"/>
              </a:rPr>
              <a:t>PLD et </a:t>
            </a:r>
            <a:r>
              <a:rPr lang="en-US" dirty="0" err="1" smtClean="0">
                <a:solidFill>
                  <a:srgbClr val="000000"/>
                </a:solidFill>
                <a:latin typeface="Helvetica" pitchFamily="34" charset="0"/>
              </a:rPr>
              <a:t>il</a:t>
            </a:r>
            <a:r>
              <a:rPr lang="en-US" dirty="0" smtClean="0">
                <a:solidFill>
                  <a:srgbClr val="000000"/>
                </a:solidFill>
                <a:latin typeface="Helvetica" pitchFamily="34" charset="0"/>
              </a:rPr>
              <a:t> </a:t>
            </a:r>
            <a:r>
              <a:rPr lang="en-US" dirty="0" err="1" smtClean="0">
                <a:solidFill>
                  <a:srgbClr val="000000"/>
                </a:solidFill>
                <a:latin typeface="Helvetica" pitchFamily="34" charset="0"/>
              </a:rPr>
              <a:t>essai</a:t>
            </a:r>
            <a:r>
              <a:rPr lang="en-US" dirty="0" smtClean="0">
                <a:solidFill>
                  <a:srgbClr val="000000"/>
                </a:solidFill>
                <a:latin typeface="Helvetica" pitchFamily="34" charset="0"/>
              </a:rPr>
              <a:t> de </a:t>
            </a:r>
            <a:r>
              <a:rPr lang="en-US" dirty="0" err="1" smtClean="0">
                <a:solidFill>
                  <a:srgbClr val="000000"/>
                </a:solidFill>
                <a:latin typeface="Helvetica" pitchFamily="34" charset="0"/>
              </a:rPr>
              <a:t>maintenir</a:t>
            </a:r>
            <a:r>
              <a:rPr lang="en-US" dirty="0" smtClean="0">
                <a:solidFill>
                  <a:srgbClr val="000000"/>
                </a:solidFill>
                <a:latin typeface="Helvetica" pitchFamily="34" charset="0"/>
              </a:rPr>
              <a:t> </a:t>
            </a:r>
            <a:r>
              <a:rPr lang="en-US" dirty="0" err="1" smtClean="0">
                <a:solidFill>
                  <a:srgbClr val="000000"/>
                </a:solidFill>
                <a:latin typeface="Helvetica" pitchFamily="34" charset="0"/>
              </a:rPr>
              <a:t>sa</a:t>
            </a:r>
            <a:r>
              <a:rPr lang="en-US" dirty="0" smtClean="0">
                <a:solidFill>
                  <a:srgbClr val="000000"/>
                </a:solidFill>
                <a:latin typeface="Helvetica" pitchFamily="34" charset="0"/>
              </a:rPr>
              <a:t> PLD </a:t>
            </a:r>
            <a:r>
              <a:rPr lang="en-US" dirty="0" err="1" smtClean="0">
                <a:solidFill>
                  <a:srgbClr val="000000"/>
                </a:solidFill>
                <a:latin typeface="Helvetica" pitchFamily="34" charset="0"/>
              </a:rPr>
              <a:t>lorsqu’un</a:t>
            </a:r>
            <a:r>
              <a:rPr lang="en-US" dirty="0" smtClean="0">
                <a:solidFill>
                  <a:srgbClr val="000000"/>
                </a:solidFill>
                <a:latin typeface="Helvetica" pitchFamily="34" charset="0"/>
              </a:rPr>
              <a:t> contact </a:t>
            </a:r>
            <a:r>
              <a:rPr lang="en-US" dirty="0" err="1" smtClean="0">
                <a:solidFill>
                  <a:srgbClr val="000000"/>
                </a:solidFill>
                <a:latin typeface="Helvetica" pitchFamily="34" charset="0"/>
              </a:rPr>
              <a:t>survient</a:t>
            </a:r>
            <a:r>
              <a:rPr lang="en-US" dirty="0" smtClean="0">
                <a:solidFill>
                  <a:srgbClr val="000000"/>
                </a:solidFill>
                <a:latin typeface="Helvetica" pitchFamily="34" charset="0"/>
              </a:rPr>
              <a:t>. Que se </a:t>
            </a:r>
            <a:r>
              <a:rPr lang="en-US" dirty="0" err="1" smtClean="0">
                <a:solidFill>
                  <a:srgbClr val="000000"/>
                </a:solidFill>
                <a:latin typeface="Helvetica" pitchFamily="34" charset="0"/>
              </a:rPr>
              <a:t>soit</a:t>
            </a:r>
            <a:r>
              <a:rPr lang="en-US" dirty="0" smtClean="0">
                <a:solidFill>
                  <a:srgbClr val="000000"/>
                </a:solidFill>
                <a:latin typeface="Helvetica" pitchFamily="34" charset="0"/>
              </a:rPr>
              <a:t> </a:t>
            </a:r>
            <a:r>
              <a:rPr lang="en-US" dirty="0" err="1" smtClean="0">
                <a:solidFill>
                  <a:srgbClr val="000000"/>
                </a:solidFill>
                <a:latin typeface="Helvetica" pitchFamily="34" charset="0"/>
              </a:rPr>
              <a:t>une</a:t>
            </a:r>
            <a:r>
              <a:rPr lang="en-US" dirty="0" smtClean="0">
                <a:solidFill>
                  <a:srgbClr val="000000"/>
                </a:solidFill>
                <a:latin typeface="Helvetica" pitchFamily="34" charset="0"/>
              </a:rPr>
              <a:t> </a:t>
            </a:r>
            <a:r>
              <a:rPr lang="en-US" dirty="0" err="1" smtClean="0">
                <a:solidFill>
                  <a:srgbClr val="000000"/>
                </a:solidFill>
                <a:latin typeface="Helvetica" pitchFamily="34" charset="0"/>
              </a:rPr>
              <a:t>faute</a:t>
            </a:r>
            <a:r>
              <a:rPr lang="en-US" dirty="0" smtClean="0">
                <a:solidFill>
                  <a:srgbClr val="000000"/>
                </a:solidFill>
                <a:latin typeface="Helvetica" pitchFamily="34" charset="0"/>
              </a:rPr>
              <a:t> offensive </a:t>
            </a:r>
            <a:r>
              <a:rPr lang="en-US" dirty="0" err="1" smtClean="0">
                <a:solidFill>
                  <a:srgbClr val="000000"/>
                </a:solidFill>
                <a:latin typeface="Helvetica" pitchFamily="34" charset="0"/>
              </a:rPr>
              <a:t>ou</a:t>
            </a:r>
            <a:r>
              <a:rPr lang="en-US" dirty="0" smtClean="0">
                <a:solidFill>
                  <a:srgbClr val="000000"/>
                </a:solidFill>
                <a:latin typeface="Helvetica" pitchFamily="34" charset="0"/>
              </a:rPr>
              <a:t> defensive (</a:t>
            </a:r>
            <a:r>
              <a:rPr lang="en-US" dirty="0" err="1" smtClean="0">
                <a:solidFill>
                  <a:srgbClr val="000000"/>
                </a:solidFill>
                <a:latin typeface="Helvetica" pitchFamily="34" charset="0"/>
              </a:rPr>
              <a:t>selon</a:t>
            </a:r>
            <a:r>
              <a:rPr lang="en-US" dirty="0" smtClean="0">
                <a:solidFill>
                  <a:srgbClr val="000000"/>
                </a:solidFill>
                <a:latin typeface="Helvetica" pitchFamily="34" charset="0"/>
              </a:rPr>
              <a:t> le </a:t>
            </a:r>
            <a:r>
              <a:rPr lang="en-US" dirty="0" err="1" smtClean="0">
                <a:solidFill>
                  <a:srgbClr val="000000"/>
                </a:solidFill>
                <a:latin typeface="Helvetica" pitchFamily="34" charset="0"/>
              </a:rPr>
              <a:t>jugement</a:t>
            </a:r>
            <a:r>
              <a:rPr lang="en-US" dirty="0" smtClean="0">
                <a:solidFill>
                  <a:srgbClr val="000000"/>
                </a:solidFill>
                <a:latin typeface="Helvetica" pitchFamily="34" charset="0"/>
              </a:rPr>
              <a:t> de </a:t>
            </a:r>
            <a:r>
              <a:rPr lang="en-US" dirty="0" err="1" smtClean="0">
                <a:solidFill>
                  <a:srgbClr val="000000"/>
                </a:solidFill>
                <a:latin typeface="Helvetica" pitchFamily="34" charset="0"/>
              </a:rPr>
              <a:t>l’arbitre</a:t>
            </a:r>
            <a:r>
              <a:rPr lang="en-US" dirty="0" smtClean="0">
                <a:solidFill>
                  <a:srgbClr val="000000"/>
                </a:solidFill>
                <a:latin typeface="Helvetica" pitchFamily="34" charset="0"/>
              </a:rPr>
              <a:t>)</a:t>
            </a:r>
            <a:r>
              <a:rPr lang="en-US" dirty="0" smtClean="0">
                <a:solidFill>
                  <a:srgbClr val="000000"/>
                </a:solidFill>
                <a:latin typeface="Helvetica" pitchFamily="34" charset="0"/>
              </a:rPr>
              <a:t> </a:t>
            </a:r>
            <a:r>
              <a:rPr lang="en-US" dirty="0" err="1" smtClean="0">
                <a:solidFill>
                  <a:srgbClr val="000000"/>
                </a:solidFill>
                <a:latin typeface="Helvetica" pitchFamily="34" charset="0"/>
              </a:rPr>
              <a:t>il</a:t>
            </a:r>
            <a:r>
              <a:rPr lang="en-US" dirty="0" smtClean="0">
                <a:solidFill>
                  <a:srgbClr val="000000"/>
                </a:solidFill>
                <a:latin typeface="Helvetica" pitchFamily="34" charset="0"/>
              </a:rPr>
              <a:t> ne </a:t>
            </a:r>
            <a:r>
              <a:rPr lang="en-US" dirty="0" err="1" smtClean="0">
                <a:solidFill>
                  <a:srgbClr val="000000"/>
                </a:solidFill>
                <a:latin typeface="Helvetica" pitchFamily="34" charset="0"/>
              </a:rPr>
              <a:t>s’agit</a:t>
            </a:r>
            <a:r>
              <a:rPr lang="en-US" dirty="0" smtClean="0">
                <a:solidFill>
                  <a:srgbClr val="000000"/>
                </a:solidFill>
                <a:latin typeface="Helvetica" pitchFamily="34" charset="0"/>
              </a:rPr>
              <a:t> </a:t>
            </a:r>
            <a:r>
              <a:rPr lang="en-US" u="sng" dirty="0" smtClean="0">
                <a:solidFill>
                  <a:srgbClr val="000000"/>
                </a:solidFill>
                <a:latin typeface="Helvetica" pitchFamily="34" charset="0"/>
              </a:rPr>
              <a:t>pas </a:t>
            </a:r>
            <a:r>
              <a:rPr lang="en-US" u="sng" dirty="0" err="1" smtClean="0">
                <a:solidFill>
                  <a:srgbClr val="000000"/>
                </a:solidFill>
                <a:latin typeface="Helvetica" pitchFamily="34" charset="0"/>
              </a:rPr>
              <a:t>d’une</a:t>
            </a:r>
            <a:r>
              <a:rPr lang="en-US" u="sng" dirty="0" smtClean="0">
                <a:solidFill>
                  <a:srgbClr val="000000"/>
                </a:solidFill>
                <a:latin typeface="Helvetica" pitchFamily="34" charset="0"/>
              </a:rPr>
              <a:t> </a:t>
            </a:r>
            <a:r>
              <a:rPr lang="en-US" u="sng" dirty="0" err="1" smtClean="0">
                <a:solidFill>
                  <a:srgbClr val="000000"/>
                </a:solidFill>
                <a:latin typeface="Helvetica" pitchFamily="34" charset="0"/>
              </a:rPr>
              <a:t>faute</a:t>
            </a:r>
            <a:r>
              <a:rPr lang="en-US" u="sng" dirty="0" smtClean="0">
                <a:solidFill>
                  <a:srgbClr val="000000"/>
                </a:solidFill>
                <a:latin typeface="Helvetica" pitchFamily="34" charset="0"/>
              </a:rPr>
              <a:t> </a:t>
            </a:r>
            <a:r>
              <a:rPr lang="en-US" u="sng" dirty="0" err="1" smtClean="0">
                <a:solidFill>
                  <a:srgbClr val="000000"/>
                </a:solidFill>
                <a:latin typeface="Helvetica" pitchFamily="34" charset="0"/>
              </a:rPr>
              <a:t>antisportive</a:t>
            </a:r>
            <a:r>
              <a:rPr lang="en-US" u="sng" dirty="0" smtClean="0">
                <a:solidFill>
                  <a:srgbClr val="000000"/>
                </a:solidFill>
                <a:latin typeface="Helvetica" pitchFamily="34" charset="0"/>
              </a:rPr>
              <a:t> </a:t>
            </a:r>
            <a:r>
              <a:rPr lang="en-US" dirty="0" err="1" smtClean="0">
                <a:solidFill>
                  <a:srgbClr val="000000"/>
                </a:solidFill>
                <a:latin typeface="Helvetica" pitchFamily="34" charset="0"/>
              </a:rPr>
              <a:t>même</a:t>
            </a:r>
            <a:r>
              <a:rPr lang="en-US" dirty="0" smtClean="0">
                <a:solidFill>
                  <a:srgbClr val="000000"/>
                </a:solidFill>
                <a:latin typeface="Helvetica" pitchFamily="34" charset="0"/>
              </a:rPr>
              <a:t> </a:t>
            </a:r>
            <a:r>
              <a:rPr lang="en-US" dirty="0" err="1" smtClean="0">
                <a:solidFill>
                  <a:srgbClr val="000000"/>
                </a:solidFill>
                <a:latin typeface="Helvetica" pitchFamily="34" charset="0"/>
              </a:rPr>
              <a:t>si</a:t>
            </a:r>
            <a:r>
              <a:rPr lang="en-US" dirty="0" smtClean="0">
                <a:solidFill>
                  <a:srgbClr val="000000"/>
                </a:solidFill>
                <a:latin typeface="Helvetica" pitchFamily="34" charset="0"/>
              </a:rPr>
              <a:t> </a:t>
            </a:r>
            <a:r>
              <a:rPr lang="en-US" dirty="0" err="1" smtClean="0">
                <a:solidFill>
                  <a:srgbClr val="000000"/>
                </a:solidFill>
                <a:latin typeface="Helvetica" pitchFamily="34" charset="0"/>
              </a:rPr>
              <a:t>l’équipe</a:t>
            </a:r>
            <a:r>
              <a:rPr lang="en-US" dirty="0" smtClean="0">
                <a:solidFill>
                  <a:srgbClr val="000000"/>
                </a:solidFill>
                <a:latin typeface="Helvetica" pitchFamily="34" charset="0"/>
              </a:rPr>
              <a:t> </a:t>
            </a:r>
            <a:r>
              <a:rPr lang="en-US" dirty="0" err="1" smtClean="0">
                <a:solidFill>
                  <a:srgbClr val="000000"/>
                </a:solidFill>
                <a:latin typeface="Helvetica" pitchFamily="34" charset="0"/>
              </a:rPr>
              <a:t>était</a:t>
            </a:r>
            <a:r>
              <a:rPr lang="en-US" dirty="0" smtClean="0">
                <a:solidFill>
                  <a:srgbClr val="000000"/>
                </a:solidFill>
                <a:latin typeface="Helvetica" pitchFamily="34" charset="0"/>
              </a:rPr>
              <a:t> </a:t>
            </a:r>
            <a:r>
              <a:rPr lang="en-US" dirty="0" err="1" smtClean="0">
                <a:solidFill>
                  <a:srgbClr val="000000"/>
                </a:solidFill>
                <a:latin typeface="Helvetica" pitchFamily="34" charset="0"/>
              </a:rPr>
              <a:t>en</a:t>
            </a:r>
            <a:r>
              <a:rPr lang="en-US" dirty="0" smtClean="0">
                <a:solidFill>
                  <a:srgbClr val="000000"/>
                </a:solidFill>
                <a:latin typeface="Helvetica" pitchFamily="34" charset="0"/>
              </a:rPr>
              <a:t> transition .</a:t>
            </a:r>
            <a:endParaRPr lang="es-ES_tradnl" dirty="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sp>
        <p:nvSpPr>
          <p:cNvPr id="1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9" name="Rectángulo: esquinas redondeadas 8"/>
          <p:cNvSpPr/>
          <p:nvPr/>
        </p:nvSpPr>
        <p:spPr>
          <a:xfrm>
            <a:off x="1706563" y="1603375"/>
            <a:ext cx="6691312" cy="1265238"/>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dirty="0" err="1">
                <a:solidFill>
                  <a:schemeClr val="tx1"/>
                </a:solidFill>
                <a:latin typeface="Univers 57 Condensed" charset="0"/>
                <a:ea typeface="Univers 57 Condensed" charset="0"/>
                <a:cs typeface="Univers 57 Condensed" charset="0"/>
              </a:rPr>
              <a:t>Lorsqu’un</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joueur</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defensif</a:t>
            </a:r>
            <a:r>
              <a:rPr lang="en-US" dirty="0">
                <a:solidFill>
                  <a:schemeClr val="tx1"/>
                </a:solidFill>
                <a:latin typeface="Univers 57 Condensed" charset="0"/>
                <a:ea typeface="Univers 57 Condensed" charset="0"/>
                <a:cs typeface="Univers 57 Condensed" charset="0"/>
              </a:rPr>
              <a:t> qui </a:t>
            </a:r>
            <a:r>
              <a:rPr lang="en-US" dirty="0" err="1">
                <a:solidFill>
                  <a:schemeClr val="tx1"/>
                </a:solidFill>
                <a:latin typeface="Univers 57 Condensed" charset="0"/>
                <a:ea typeface="Univers 57 Condensed" charset="0"/>
                <a:cs typeface="Univers 57 Condensed" charset="0"/>
              </a:rPr>
              <a:t>est</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dans</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une</a:t>
            </a:r>
            <a:r>
              <a:rPr lang="en-US" dirty="0">
                <a:solidFill>
                  <a:schemeClr val="tx1"/>
                </a:solidFill>
                <a:latin typeface="Univers 57 Condensed" charset="0"/>
                <a:ea typeface="Univers 57 Condensed" charset="0"/>
                <a:cs typeface="Univers 57 Condensed" charset="0"/>
              </a:rPr>
              <a:t> PLD et qui </a:t>
            </a:r>
            <a:r>
              <a:rPr lang="en-US" dirty="0" err="1">
                <a:solidFill>
                  <a:schemeClr val="tx1"/>
                </a:solidFill>
                <a:latin typeface="Univers 57 Condensed" charset="0"/>
                <a:ea typeface="Univers 57 Condensed" charset="0"/>
                <a:cs typeface="Univers 57 Condensed" charset="0"/>
              </a:rPr>
              <a:t>est</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déborbder</a:t>
            </a:r>
            <a:r>
              <a:rPr lang="en-US" dirty="0">
                <a:solidFill>
                  <a:schemeClr val="tx1"/>
                </a:solidFill>
                <a:latin typeface="Univers 57 Condensed" charset="0"/>
                <a:ea typeface="Univers 57 Condensed" charset="0"/>
                <a:cs typeface="Univers 57 Condensed" charset="0"/>
              </a:rPr>
              <a:t> et </a:t>
            </a:r>
            <a:r>
              <a:rPr lang="en-US" dirty="0" err="1">
                <a:solidFill>
                  <a:schemeClr val="tx1"/>
                </a:solidFill>
                <a:latin typeface="Univers 57 Condensed" charset="0"/>
                <a:ea typeface="Univers 57 Condensed" charset="0"/>
                <a:cs typeface="Univers 57 Condensed" charset="0"/>
              </a:rPr>
              <a:t>qu’il</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n’essaie</a:t>
            </a:r>
            <a:r>
              <a:rPr lang="en-US" dirty="0">
                <a:solidFill>
                  <a:schemeClr val="tx1"/>
                </a:solidFill>
                <a:latin typeface="Univers 57 Condensed" charset="0"/>
                <a:ea typeface="Univers 57 Condensed" charset="0"/>
                <a:cs typeface="Univers 57 Condensed" charset="0"/>
              </a:rPr>
              <a:t> pas de </a:t>
            </a:r>
            <a:r>
              <a:rPr lang="en-US" dirty="0" err="1">
                <a:solidFill>
                  <a:schemeClr val="tx1"/>
                </a:solidFill>
                <a:latin typeface="Univers 57 Condensed" charset="0"/>
                <a:ea typeface="Univers 57 Condensed" charset="0"/>
                <a:cs typeface="Univers 57 Condensed" charset="0"/>
              </a:rPr>
              <a:t>défendre</a:t>
            </a:r>
            <a:r>
              <a:rPr lang="en-US" dirty="0">
                <a:solidFill>
                  <a:schemeClr val="tx1"/>
                </a:solidFill>
                <a:latin typeface="Univers 57 Condensed" charset="0"/>
                <a:ea typeface="Univers 57 Condensed" charset="0"/>
                <a:cs typeface="Univers 57 Condensed" charset="0"/>
              </a:rPr>
              <a:t> son </a:t>
            </a:r>
            <a:r>
              <a:rPr lang="en-US" dirty="0" err="1">
                <a:solidFill>
                  <a:schemeClr val="tx1"/>
                </a:solidFill>
                <a:latin typeface="Univers 57 Condensed" charset="0"/>
                <a:ea typeface="Univers 57 Condensed" charset="0"/>
                <a:cs typeface="Univers 57 Condensed" charset="0"/>
              </a:rPr>
              <a:t>positionnement</a:t>
            </a:r>
            <a:r>
              <a:rPr lang="en-US" dirty="0">
                <a:solidFill>
                  <a:schemeClr val="tx1"/>
                </a:solidFill>
                <a:latin typeface="Univers 57 Condensed" charset="0"/>
                <a:ea typeface="Univers 57 Condensed" charset="0"/>
                <a:cs typeface="Univers 57 Condensed" charset="0"/>
              </a:rPr>
              <a:t> et </a:t>
            </a:r>
            <a:r>
              <a:rPr lang="en-US" dirty="0" err="1">
                <a:solidFill>
                  <a:schemeClr val="tx1"/>
                </a:solidFill>
                <a:latin typeface="Univers 57 Condensed" charset="0"/>
                <a:ea typeface="Univers 57 Condensed" charset="0"/>
                <a:cs typeface="Univers 57 Condensed" charset="0"/>
              </a:rPr>
              <a:t>qu’il</a:t>
            </a:r>
            <a:r>
              <a:rPr lang="en-US" dirty="0">
                <a:solidFill>
                  <a:schemeClr val="tx1"/>
                </a:solidFill>
                <a:latin typeface="Univers 57 Condensed" charset="0"/>
                <a:ea typeface="Univers 57 Condensed" charset="0"/>
                <a:cs typeface="Univers 57 Condensed" charset="0"/>
              </a:rPr>
              <a:t> sort son bras pour </a:t>
            </a:r>
            <a:r>
              <a:rPr lang="en-US" dirty="0" err="1">
                <a:solidFill>
                  <a:schemeClr val="tx1"/>
                </a:solidFill>
                <a:latin typeface="Univers 57 Condensed" charset="0"/>
                <a:ea typeface="Univers 57 Condensed" charset="0"/>
                <a:cs typeface="Univers 57 Condensed" charset="0"/>
              </a:rPr>
              <a:t>arrêter</a:t>
            </a:r>
            <a:r>
              <a:rPr lang="en-US" dirty="0">
                <a:solidFill>
                  <a:schemeClr val="tx1"/>
                </a:solidFill>
                <a:latin typeface="Univers 57 Condensed" charset="0"/>
                <a:ea typeface="Univers 57 Condensed" charset="0"/>
                <a:cs typeface="Univers 57 Condensed" charset="0"/>
              </a:rPr>
              <a:t> le </a:t>
            </a:r>
            <a:r>
              <a:rPr lang="en-US" dirty="0" err="1">
                <a:solidFill>
                  <a:schemeClr val="tx1"/>
                </a:solidFill>
                <a:latin typeface="Univers 57 Condensed" charset="0"/>
                <a:ea typeface="Univers 57 Condensed" charset="0"/>
                <a:cs typeface="Univers 57 Condensed" charset="0"/>
              </a:rPr>
              <a:t>joueur</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offensif</a:t>
            </a:r>
            <a:r>
              <a:rPr lang="en-US" dirty="0">
                <a:solidFill>
                  <a:schemeClr val="tx1"/>
                </a:solidFill>
                <a:latin typeface="Univers 57 Condensed" charset="0"/>
                <a:ea typeface="Univers 57 Condensed" charset="0"/>
                <a:cs typeface="Univers 57 Condensed" charset="0"/>
              </a:rPr>
              <a:t> </a:t>
            </a:r>
            <a:r>
              <a:rPr lang="en-US" dirty="0" err="1">
                <a:solidFill>
                  <a:schemeClr val="tx1"/>
                </a:solidFill>
                <a:latin typeface="Univers 57 Condensed" charset="0"/>
                <a:ea typeface="Univers 57 Condensed" charset="0"/>
                <a:cs typeface="Univers 57 Condensed" charset="0"/>
              </a:rPr>
              <a:t>dans</a:t>
            </a:r>
            <a:r>
              <a:rPr lang="en-US" dirty="0">
                <a:solidFill>
                  <a:schemeClr val="tx1"/>
                </a:solidFill>
                <a:latin typeface="Univers 57 Condensed" charset="0"/>
                <a:ea typeface="Univers 57 Condensed" charset="0"/>
                <a:cs typeface="Univers 57 Condensed" charset="0"/>
              </a:rPr>
              <a:t> le but </a:t>
            </a:r>
            <a:r>
              <a:rPr lang="en-US" dirty="0" err="1">
                <a:solidFill>
                  <a:schemeClr val="tx1"/>
                </a:solidFill>
                <a:latin typeface="Univers 57 Condensed" charset="0"/>
                <a:ea typeface="Univers 57 Condensed" charset="0"/>
                <a:cs typeface="Univers 57 Condensed" charset="0"/>
              </a:rPr>
              <a:t>d’arrêter</a:t>
            </a:r>
            <a:r>
              <a:rPr lang="en-US" dirty="0">
                <a:solidFill>
                  <a:schemeClr val="tx1"/>
                </a:solidFill>
                <a:latin typeface="Univers 57 Condensed" charset="0"/>
                <a:ea typeface="Univers 57 Condensed" charset="0"/>
                <a:cs typeface="Univers 57 Condensed" charset="0"/>
              </a:rPr>
              <a:t> le match. </a:t>
            </a:r>
            <a:r>
              <a:rPr lang="es-ES_tradnl" dirty="0" err="1"/>
              <a:t>Faute</a:t>
            </a:r>
            <a:r>
              <a:rPr lang="es-ES_tradnl" dirty="0"/>
              <a:t> </a:t>
            </a:r>
            <a:r>
              <a:rPr lang="es-ES_tradnl" dirty="0" err="1"/>
              <a:t>Antisportive</a:t>
            </a:r>
            <a:endParaRPr lang="en-GB" dirty="0">
              <a:solidFill>
                <a:schemeClr val="tx1"/>
              </a:solidFill>
              <a:latin typeface="Univers 57 Condensed" charset="0"/>
              <a:ea typeface="Univers 57 Condensed" charset="0"/>
              <a:cs typeface="Univers 57 Condensed" charset="0"/>
            </a:endParaRPr>
          </a:p>
        </p:txBody>
      </p:sp>
      <p:pic>
        <p:nvPicPr>
          <p:cNvPr id="54276" name="Imagen 4"/>
          <p:cNvPicPr>
            <a:picLocks noChangeAspect="1"/>
          </p:cNvPicPr>
          <p:nvPr/>
        </p:nvPicPr>
        <p:blipFill>
          <a:blip r:embed="rId2"/>
          <a:srcRect/>
          <a:stretch>
            <a:fillRect/>
          </a:stretch>
        </p:blipFill>
        <p:spPr bwMode="auto">
          <a:xfrm>
            <a:off x="563563" y="3632200"/>
            <a:ext cx="2867025" cy="2390775"/>
          </a:xfrm>
          <a:prstGeom prst="rect">
            <a:avLst/>
          </a:prstGeom>
          <a:noFill/>
          <a:ln w="9525">
            <a:noFill/>
            <a:miter lim="800000"/>
            <a:headEnd/>
            <a:tailEnd/>
          </a:ln>
        </p:spPr>
      </p:pic>
      <p:cxnSp>
        <p:nvCxnSpPr>
          <p:cNvPr id="18" name="Conector: curvado 17"/>
          <p:cNvCxnSpPr>
            <a:cxnSpLocks/>
          </p:cNvCxnSpPr>
          <p:nvPr/>
        </p:nvCxnSpPr>
        <p:spPr>
          <a:xfrm rot="10800000" flipV="1">
            <a:off x="1706563" y="4514850"/>
            <a:ext cx="941387" cy="438150"/>
          </a:xfrm>
          <a:prstGeom prst="curvedConnector3">
            <a:avLst>
              <a:gd name="adj1" fmla="val 50000"/>
            </a:avLst>
          </a:prstGeom>
          <a:ln w="38100">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pic>
        <p:nvPicPr>
          <p:cNvPr id="54278" name="Imagen 14"/>
          <p:cNvPicPr>
            <a:picLocks noChangeAspect="1"/>
          </p:cNvPicPr>
          <p:nvPr/>
        </p:nvPicPr>
        <p:blipFill>
          <a:blip r:embed="rId3"/>
          <a:srcRect/>
          <a:stretch>
            <a:fillRect/>
          </a:stretch>
        </p:blipFill>
        <p:spPr bwMode="auto">
          <a:xfrm>
            <a:off x="4656138" y="3632200"/>
            <a:ext cx="2181225" cy="2416175"/>
          </a:xfrm>
          <a:prstGeom prst="rect">
            <a:avLst/>
          </a:prstGeom>
          <a:noFill/>
          <a:ln w="9525">
            <a:noFill/>
            <a:miter lim="800000"/>
            <a:headEnd/>
            <a:tailEnd/>
          </a:ln>
        </p:spPr>
      </p:pic>
      <p:sp>
        <p:nvSpPr>
          <p:cNvPr id="23" name="Arco 22"/>
          <p:cNvSpPr/>
          <p:nvPr/>
        </p:nvSpPr>
        <p:spPr>
          <a:xfrm rot="6247838">
            <a:off x="5295106" y="3801269"/>
            <a:ext cx="903288" cy="965200"/>
          </a:xfrm>
          <a:prstGeom prst="arc">
            <a:avLst>
              <a:gd name="adj1" fmla="val 12716759"/>
              <a:gd name="adj2" fmla="val 0"/>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blip>
          <a:stretch>
            <a:fillRect/>
          </a:stretch>
        </p:blipFill>
        <p:spPr>
          <a:xfrm>
            <a:off x="523828" y="3241963"/>
            <a:ext cx="3471618" cy="2819832"/>
          </a:xfrm>
          <a:prstGeom prst="rect">
            <a:avLst/>
          </a:prstGeom>
          <a:ln>
            <a:noFill/>
          </a:ln>
          <a:effectLst>
            <a:softEdge rad="112500"/>
          </a:effectLst>
        </p:spPr>
      </p:pic>
      <p:pic>
        <p:nvPicPr>
          <p:cNvPr id="5" name="Imagen 4"/>
          <p:cNvPicPr>
            <a:picLocks noChangeAspect="1"/>
          </p:cNvPicPr>
          <p:nvPr/>
        </p:nvPicPr>
        <p:blipFill>
          <a:blip r:embed="rId3" cstate="email">
            <a:extLst/>
          </a:blip>
          <a:stretch>
            <a:fillRect/>
          </a:stretch>
        </p:blipFill>
        <p:spPr>
          <a:xfrm>
            <a:off x="4349595" y="3241963"/>
            <a:ext cx="3528728" cy="2819832"/>
          </a:xfrm>
          <a:prstGeom prst="rect">
            <a:avLst/>
          </a:prstGeom>
          <a:ln>
            <a:noFill/>
          </a:ln>
          <a:effectLst>
            <a:softEdge rad="112500"/>
          </a:effectLst>
        </p:spPr>
      </p:pic>
      <p:sp>
        <p:nvSpPr>
          <p:cNvPr id="6" name="Rectángulo: esquinas redondeadas 5"/>
          <p:cNvSpPr/>
          <p:nvPr/>
        </p:nvSpPr>
        <p:spPr>
          <a:xfrm>
            <a:off x="523875"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sp>
        <p:nvSpPr>
          <p:cNvPr id="7"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cxnSp>
        <p:nvCxnSpPr>
          <p:cNvPr id="9" name="Conector: curvado 8"/>
          <p:cNvCxnSpPr>
            <a:cxnSpLocks/>
          </p:cNvCxnSpPr>
          <p:nvPr/>
        </p:nvCxnSpPr>
        <p:spPr>
          <a:xfrm flipV="1">
            <a:off x="1766888" y="4560888"/>
            <a:ext cx="893762" cy="423862"/>
          </a:xfrm>
          <a:prstGeom prst="curvedConnector3">
            <a:avLst>
              <a:gd name="adj1" fmla="val 50000"/>
            </a:avLst>
          </a:prstGeom>
          <a:ln w="38100">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7" name="Arco 16"/>
          <p:cNvSpPr/>
          <p:nvPr/>
        </p:nvSpPr>
        <p:spPr>
          <a:xfrm rot="13742637">
            <a:off x="6636544" y="3666332"/>
            <a:ext cx="390525" cy="903287"/>
          </a:xfrm>
          <a:prstGeom prst="arc">
            <a:avLst>
              <a:gd name="adj1" fmla="val 14246358"/>
              <a:gd name="adj2" fmla="val 41039"/>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1" name="Rectángulo: esquinas redondeadas 10"/>
          <p:cNvSpPr/>
          <p:nvPr/>
        </p:nvSpPr>
        <p:spPr>
          <a:xfrm>
            <a:off x="1766888" y="1604963"/>
            <a:ext cx="6691312" cy="1347787"/>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en-US" dirty="0" smtClean="0">
                <a:solidFill>
                  <a:schemeClr val="tx1"/>
                </a:solidFill>
                <a:latin typeface="Univers 57 Condensed" charset="0"/>
                <a:ea typeface="Univers 57 Condensed" charset="0"/>
                <a:cs typeface="Univers 57 Condensed" charset="0"/>
              </a:rPr>
              <a:t>Le </a:t>
            </a:r>
            <a:r>
              <a:rPr lang="en-US" dirty="0" err="1" smtClean="0">
                <a:solidFill>
                  <a:schemeClr val="tx1"/>
                </a:solidFill>
                <a:latin typeface="Univers 57 Condensed" charset="0"/>
                <a:ea typeface="Univers 57 Condensed" charset="0"/>
                <a:cs typeface="Univers 57 Condensed" charset="0"/>
              </a:rPr>
              <a:t>joueur</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defensif</a:t>
            </a:r>
            <a:r>
              <a:rPr lang="en-US" dirty="0" smtClean="0">
                <a:solidFill>
                  <a:schemeClr val="tx1"/>
                </a:solidFill>
                <a:latin typeface="Univers 57 Condensed" charset="0"/>
                <a:ea typeface="Univers 57 Condensed" charset="0"/>
                <a:cs typeface="Univers 57 Condensed" charset="0"/>
              </a:rPr>
              <a:t> fait face au </a:t>
            </a:r>
            <a:r>
              <a:rPr lang="en-US" dirty="0" err="1" smtClean="0">
                <a:solidFill>
                  <a:schemeClr val="tx1"/>
                </a:solidFill>
                <a:latin typeface="Univers 57 Condensed" charset="0"/>
                <a:ea typeface="Univers 57 Condensed" charset="0"/>
                <a:cs typeface="Univers 57 Condensed" charset="0"/>
              </a:rPr>
              <a:t>joueur</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offensif</a:t>
            </a:r>
            <a:r>
              <a:rPr lang="en-US" dirty="0" smtClean="0">
                <a:solidFill>
                  <a:schemeClr val="tx1"/>
                </a:solidFill>
                <a:latin typeface="Univers 57 Condensed" charset="0"/>
                <a:ea typeface="Univers 57 Condensed" charset="0"/>
                <a:cs typeface="Univers 57 Condensed" charset="0"/>
              </a:rPr>
              <a:t> et </a:t>
            </a:r>
            <a:r>
              <a:rPr lang="en-US" dirty="0" err="1" smtClean="0">
                <a:solidFill>
                  <a:schemeClr val="tx1"/>
                </a:solidFill>
                <a:latin typeface="Univers 57 Condensed" charset="0"/>
                <a:ea typeface="Univers 57 Condensed" charset="0"/>
                <a:cs typeface="Univers 57 Condensed" charset="0"/>
              </a:rPr>
              <a:t>il</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n’essaie</a:t>
            </a:r>
            <a:r>
              <a:rPr lang="en-US" dirty="0" smtClean="0">
                <a:solidFill>
                  <a:schemeClr val="tx1"/>
                </a:solidFill>
                <a:latin typeface="Univers 57 Condensed" charset="0"/>
                <a:ea typeface="Univers 57 Condensed" charset="0"/>
                <a:cs typeface="Univers 57 Condensed" charset="0"/>
              </a:rPr>
              <a:t> pas </a:t>
            </a:r>
            <a:r>
              <a:rPr lang="en-US" dirty="0" err="1" smtClean="0">
                <a:solidFill>
                  <a:schemeClr val="tx1"/>
                </a:solidFill>
                <a:latin typeface="Univers 57 Condensed" charset="0"/>
                <a:ea typeface="Univers 57 Condensed" charset="0"/>
                <a:cs typeface="Univers 57 Condensed" charset="0"/>
              </a:rPr>
              <a:t>d’atteindre</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une</a:t>
            </a:r>
            <a:r>
              <a:rPr lang="en-US" dirty="0" smtClean="0">
                <a:solidFill>
                  <a:schemeClr val="tx1"/>
                </a:solidFill>
                <a:latin typeface="Univers 57 Condensed" charset="0"/>
                <a:ea typeface="Univers 57 Condensed" charset="0"/>
                <a:cs typeface="Univers 57 Condensed" charset="0"/>
              </a:rPr>
              <a:t> PLD. Il </a:t>
            </a:r>
            <a:r>
              <a:rPr lang="en-US" dirty="0" err="1" smtClean="0">
                <a:solidFill>
                  <a:schemeClr val="tx1"/>
                </a:solidFill>
                <a:latin typeface="Univers 57 Condensed" charset="0"/>
                <a:ea typeface="Univers 57 Condensed" charset="0"/>
                <a:cs typeface="Univers 57 Condensed" charset="0"/>
              </a:rPr>
              <a:t>utilise</a:t>
            </a:r>
            <a:r>
              <a:rPr lang="en-US" dirty="0" smtClean="0">
                <a:solidFill>
                  <a:schemeClr val="tx1"/>
                </a:solidFill>
                <a:latin typeface="Univers 57 Condensed" charset="0"/>
                <a:ea typeface="Univers 57 Condensed" charset="0"/>
                <a:cs typeface="Univers 57 Condensed" charset="0"/>
              </a:rPr>
              <a:t> son corps et </a:t>
            </a:r>
            <a:r>
              <a:rPr lang="en-US" dirty="0" err="1" smtClean="0">
                <a:solidFill>
                  <a:schemeClr val="tx1"/>
                </a:solidFill>
                <a:latin typeface="Univers 57 Condensed" charset="0"/>
                <a:ea typeface="Univers 57 Condensed" charset="0"/>
                <a:cs typeface="Univers 57 Condensed" charset="0"/>
              </a:rPr>
              <a:t>ses</a:t>
            </a:r>
            <a:r>
              <a:rPr lang="en-US" dirty="0" smtClean="0">
                <a:solidFill>
                  <a:schemeClr val="tx1"/>
                </a:solidFill>
                <a:latin typeface="Univers 57 Condensed" charset="0"/>
                <a:ea typeface="Univers 57 Condensed" charset="0"/>
                <a:cs typeface="Univers 57 Condensed" charset="0"/>
              </a:rPr>
              <a:t> mains </a:t>
            </a:r>
            <a:r>
              <a:rPr lang="en-US" dirty="0" err="1" smtClean="0">
                <a:solidFill>
                  <a:schemeClr val="tx1"/>
                </a:solidFill>
                <a:latin typeface="Univers 57 Condensed" charset="0"/>
                <a:ea typeface="Univers 57 Condensed" charset="0"/>
                <a:cs typeface="Univers 57 Condensed" charset="0"/>
              </a:rPr>
              <a:t>comme</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bouclier</a:t>
            </a:r>
            <a:r>
              <a:rPr lang="en-US" dirty="0" smtClean="0">
                <a:solidFill>
                  <a:schemeClr val="tx1"/>
                </a:solidFill>
                <a:latin typeface="Univers 57 Condensed" charset="0"/>
                <a:ea typeface="Univers 57 Condensed" charset="0"/>
                <a:cs typeface="Univers 57 Condensed" charset="0"/>
              </a:rPr>
              <a:t> pour </a:t>
            </a:r>
            <a:r>
              <a:rPr lang="en-US" dirty="0" err="1" smtClean="0">
                <a:solidFill>
                  <a:schemeClr val="tx1"/>
                </a:solidFill>
                <a:latin typeface="Univers 57 Condensed" charset="0"/>
                <a:ea typeface="Univers 57 Condensed" charset="0"/>
                <a:cs typeface="Univers 57 Condensed" charset="0"/>
              </a:rPr>
              <a:t>arrêter</a:t>
            </a:r>
            <a:r>
              <a:rPr lang="en-US" dirty="0" smtClean="0">
                <a:solidFill>
                  <a:schemeClr val="tx1"/>
                </a:solidFill>
                <a:latin typeface="Univers 57 Condensed" charset="0"/>
                <a:ea typeface="Univers 57 Condensed" charset="0"/>
                <a:cs typeface="Univers 57 Condensed" charset="0"/>
              </a:rPr>
              <a:t> le </a:t>
            </a:r>
            <a:r>
              <a:rPr lang="en-US" dirty="0" err="1" smtClean="0">
                <a:solidFill>
                  <a:schemeClr val="tx1"/>
                </a:solidFill>
                <a:latin typeface="Univers 57 Condensed" charset="0"/>
                <a:ea typeface="Univers 57 Condensed" charset="0"/>
                <a:cs typeface="Univers 57 Condensed" charset="0"/>
              </a:rPr>
              <a:t>jeu</a:t>
            </a:r>
            <a:r>
              <a:rPr lang="en-US" dirty="0" smtClean="0">
                <a:solidFill>
                  <a:schemeClr val="tx1"/>
                </a:solidFill>
                <a:latin typeface="Univers 57 Condensed" charset="0"/>
                <a:ea typeface="Univers 57 Condensed" charset="0"/>
                <a:cs typeface="Univers 57 Condensed" charset="0"/>
              </a:rPr>
              <a:t> sans </a:t>
            </a:r>
            <a:r>
              <a:rPr lang="en-US" dirty="0" err="1" smtClean="0">
                <a:solidFill>
                  <a:schemeClr val="tx1"/>
                </a:solidFill>
                <a:latin typeface="Univers 57 Condensed" charset="0"/>
                <a:ea typeface="Univers 57 Condensed" charset="0"/>
                <a:cs typeface="Univers 57 Condensed" charset="0"/>
              </a:rPr>
              <a:t>regarder</a:t>
            </a:r>
            <a:r>
              <a:rPr lang="en-US" dirty="0" smtClean="0">
                <a:solidFill>
                  <a:schemeClr val="tx1"/>
                </a:solidFill>
                <a:latin typeface="Univers 57 Condensed" charset="0"/>
                <a:ea typeface="Univers 57 Condensed" charset="0"/>
                <a:cs typeface="Univers 57 Condensed" charset="0"/>
              </a:rPr>
              <a:t> le </a:t>
            </a:r>
            <a:r>
              <a:rPr lang="en-US" dirty="0" err="1" smtClean="0">
                <a:solidFill>
                  <a:schemeClr val="tx1"/>
                </a:solidFill>
                <a:latin typeface="Univers 57 Condensed" charset="0"/>
                <a:ea typeface="Univers 57 Condensed" charset="0"/>
                <a:cs typeface="Univers 57 Condensed" charset="0"/>
              </a:rPr>
              <a:t>ballon</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dans</a:t>
            </a:r>
            <a:r>
              <a:rPr lang="en-US" dirty="0" smtClean="0">
                <a:solidFill>
                  <a:schemeClr val="tx1"/>
                </a:solidFill>
                <a:latin typeface="Univers 57 Condensed" charset="0"/>
                <a:ea typeface="Univers 57 Condensed" charset="0"/>
                <a:cs typeface="Univers 57 Condensed" charset="0"/>
              </a:rPr>
              <a:t> </a:t>
            </a:r>
            <a:r>
              <a:rPr lang="en-US" dirty="0" err="1" smtClean="0">
                <a:solidFill>
                  <a:schemeClr val="tx1"/>
                </a:solidFill>
                <a:latin typeface="Univers 57 Condensed" charset="0"/>
                <a:ea typeface="Univers 57 Condensed" charset="0"/>
                <a:cs typeface="Univers 57 Condensed" charset="0"/>
              </a:rPr>
              <a:t>une</a:t>
            </a:r>
            <a:r>
              <a:rPr lang="en-US" dirty="0" smtClean="0">
                <a:solidFill>
                  <a:schemeClr val="tx1"/>
                </a:solidFill>
                <a:latin typeface="Univers 57 Condensed" charset="0"/>
                <a:ea typeface="Univers 57 Condensed" charset="0"/>
                <a:cs typeface="Univers 57 Condensed" charset="0"/>
              </a:rPr>
              <a:t> action non-defensive.</a:t>
            </a:r>
            <a:endParaRPr lang="en-US" dirty="0">
              <a:solidFill>
                <a:schemeClr val="tx1"/>
              </a:solidFill>
              <a:latin typeface="Univers 57 Condensed" charset="0"/>
              <a:ea typeface="Univers 57 Condensed" charset="0"/>
              <a:cs typeface="Univers 57 Condensed" charset="0"/>
            </a:endParaRPr>
          </a:p>
          <a:p>
            <a:pPr marL="93663" lvl="1" fontAlgn="auto">
              <a:spcBef>
                <a:spcPts val="0"/>
              </a:spcBef>
              <a:spcAft>
                <a:spcPts val="0"/>
              </a:spcAft>
              <a:defRPr/>
            </a:pPr>
            <a:r>
              <a:rPr lang="en-US" sz="1400" dirty="0" err="1" smtClean="0">
                <a:solidFill>
                  <a:schemeClr val="tx1"/>
                </a:solidFill>
                <a:latin typeface="Univers 57 Condensed" charset="0"/>
                <a:ea typeface="Univers 57 Condensed" charset="0"/>
                <a:cs typeface="Univers 57 Condensed" charset="0"/>
              </a:rPr>
              <a:t>Faute</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Antisportive</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l’Officiel</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pourrait</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décerner</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une</a:t>
            </a:r>
            <a:r>
              <a:rPr lang="en-US" sz="1400" dirty="0" smtClean="0">
                <a:solidFill>
                  <a:schemeClr val="tx1"/>
                </a:solidFill>
                <a:latin typeface="Univers 57 Condensed" charset="0"/>
                <a:ea typeface="Univers 57 Condensed" charset="0"/>
                <a:cs typeface="Univers 57 Condensed" charset="0"/>
              </a:rPr>
              <a:t> </a:t>
            </a:r>
            <a:r>
              <a:rPr lang="en-US" sz="1400" dirty="0" err="1" smtClean="0">
                <a:solidFill>
                  <a:schemeClr val="tx1"/>
                </a:solidFill>
                <a:latin typeface="Univers 57 Condensed" charset="0"/>
                <a:ea typeface="Univers 57 Condensed" charset="0"/>
                <a:cs typeface="Univers 57 Condensed" charset="0"/>
              </a:rPr>
              <a:t>FDisqualifiante</a:t>
            </a:r>
            <a:r>
              <a:rPr lang="en-US" dirty="0" smtClean="0">
                <a:solidFill>
                  <a:schemeClr val="tx1"/>
                </a:solidFill>
                <a:latin typeface="Univers 57 Condensed" charset="0"/>
                <a:ea typeface="Univers 57 Condensed" charset="0"/>
                <a:cs typeface="Univers 57 Condensed" charset="0"/>
              </a:rPr>
              <a:t>.</a:t>
            </a:r>
            <a:r>
              <a:rPr lang="es-ES_tradnl" dirty="0" smtClean="0"/>
              <a:t> </a:t>
            </a:r>
            <a:endParaRPr lang="en-GB" dirty="0">
              <a:solidFill>
                <a:schemeClr val="tx1"/>
              </a:solidFill>
              <a:latin typeface="Univers 57 Condensed" charset="0"/>
              <a:ea typeface="Univers 57 Condensed" charset="0"/>
              <a:cs typeface="Univers 57 Condensed"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3"/>
          <p:cNvPicPr>
            <a:picLocks noChangeAspect="1"/>
          </p:cNvPicPr>
          <p:nvPr/>
        </p:nvPicPr>
        <p:blipFill>
          <a:blip r:embed="rId2"/>
          <a:srcRect/>
          <a:stretch>
            <a:fillRect/>
          </a:stretch>
        </p:blipFill>
        <p:spPr bwMode="auto">
          <a:xfrm>
            <a:off x="542925" y="3052763"/>
            <a:ext cx="3167063" cy="2889250"/>
          </a:xfrm>
          <a:prstGeom prst="rect">
            <a:avLst/>
          </a:prstGeom>
          <a:noFill/>
          <a:ln w="9525">
            <a:noFill/>
            <a:miter lim="800000"/>
            <a:headEnd/>
            <a:tailEnd/>
          </a:ln>
        </p:spPr>
      </p:pic>
      <p:pic>
        <p:nvPicPr>
          <p:cNvPr id="56322" name="Imagen 4"/>
          <p:cNvPicPr>
            <a:picLocks noChangeAspect="1"/>
          </p:cNvPicPr>
          <p:nvPr/>
        </p:nvPicPr>
        <p:blipFill>
          <a:blip r:embed="rId3"/>
          <a:srcRect/>
          <a:stretch>
            <a:fillRect/>
          </a:stretch>
        </p:blipFill>
        <p:spPr bwMode="auto">
          <a:xfrm>
            <a:off x="4811713" y="3052763"/>
            <a:ext cx="3167062" cy="2889250"/>
          </a:xfrm>
          <a:prstGeom prst="rect">
            <a:avLst/>
          </a:prstGeom>
          <a:noFill/>
          <a:ln w="9525">
            <a:noFill/>
            <a:miter lim="800000"/>
            <a:headEnd/>
            <a:tailEnd/>
          </a:ln>
        </p:spPr>
      </p:pic>
      <p:sp>
        <p:nvSpPr>
          <p:cNvPr id="6" name="Título 3"/>
          <p:cNvSpPr txBox="1">
            <a:spLocks/>
          </p:cNvSpPr>
          <p:nvPr/>
        </p:nvSpPr>
        <p:spPr>
          <a:xfrm>
            <a:off x="446088" y="336550"/>
            <a:ext cx="8229600" cy="638175"/>
          </a:xfrm>
          <a:prstGeom prst="rect">
            <a:avLst/>
          </a:prstGeom>
        </p:spPr>
        <p:txBody>
          <a:bodyPr anchor="ctr">
            <a:normAutofit fontScale="90000" lnSpcReduction="2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7" name="Rectángulo: esquinas redondeadas 6"/>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sp>
        <p:nvSpPr>
          <p:cNvPr id="9" name="Arco 8"/>
          <p:cNvSpPr/>
          <p:nvPr/>
        </p:nvSpPr>
        <p:spPr>
          <a:xfrm rot="3780490">
            <a:off x="2186782" y="3542506"/>
            <a:ext cx="858838" cy="873125"/>
          </a:xfrm>
          <a:prstGeom prst="arc">
            <a:avLst>
              <a:gd name="adj1" fmla="val 16200000"/>
              <a:gd name="adj2" fmla="val 3411179"/>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0" name="Arco 9"/>
          <p:cNvSpPr/>
          <p:nvPr/>
        </p:nvSpPr>
        <p:spPr>
          <a:xfrm rot="4240637">
            <a:off x="6098382" y="3877469"/>
            <a:ext cx="344487" cy="790575"/>
          </a:xfrm>
          <a:prstGeom prst="arc">
            <a:avLst>
              <a:gd name="adj1" fmla="val 21207033"/>
              <a:gd name="adj2" fmla="val 14904574"/>
            </a:avLst>
          </a:prstGeom>
          <a:ln w="38100">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1" name="Rectángulo: esquinas redondeadas 10"/>
          <p:cNvSpPr/>
          <p:nvPr/>
        </p:nvSpPr>
        <p:spPr>
          <a:xfrm>
            <a:off x="1687513" y="1689100"/>
            <a:ext cx="6691312" cy="1187450"/>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GB" dirty="0" smtClean="0">
                <a:solidFill>
                  <a:schemeClr val="tx1"/>
                </a:solidFill>
                <a:latin typeface="Univers 57 Condensed" charset="0"/>
                <a:ea typeface="Univers 57 Condensed" charset="0"/>
                <a:cs typeface="Univers 57 Condensed" charset="0"/>
              </a:rPr>
              <a:t>Le </a:t>
            </a:r>
            <a:r>
              <a:rPr lang="en-GB" dirty="0" err="1" smtClean="0">
                <a:solidFill>
                  <a:schemeClr val="tx1"/>
                </a:solidFill>
                <a:latin typeface="Univers 57 Condensed" charset="0"/>
                <a:ea typeface="Univers 57 Condensed" charset="0"/>
                <a:cs typeface="Univers 57 Condensed" charset="0"/>
              </a:rPr>
              <a:t>joueur</a:t>
            </a:r>
            <a:r>
              <a:rPr lang="en-GB" dirty="0" smtClean="0">
                <a:solidFill>
                  <a:schemeClr val="tx1"/>
                </a:solidFill>
                <a:latin typeface="Univers 57 Condensed" charset="0"/>
                <a:ea typeface="Univers 57 Condensed" charset="0"/>
                <a:cs typeface="Univers 57 Condensed" charset="0"/>
              </a:rPr>
              <a:t> offensive </a:t>
            </a:r>
            <a:r>
              <a:rPr lang="en-GB" dirty="0" err="1" smtClean="0">
                <a:solidFill>
                  <a:schemeClr val="tx1"/>
                </a:solidFill>
                <a:latin typeface="Univers 57 Condensed" charset="0"/>
                <a:ea typeface="Univers 57 Condensed" charset="0"/>
                <a:cs typeface="Univers 57 Condensed" charset="0"/>
              </a:rPr>
              <a:t>déborde</a:t>
            </a:r>
            <a:r>
              <a:rPr lang="en-GB" dirty="0" smtClean="0">
                <a:solidFill>
                  <a:schemeClr val="tx1"/>
                </a:solidFill>
                <a:latin typeface="Univers 57 Condensed" charset="0"/>
                <a:ea typeface="Univers 57 Condensed" charset="0"/>
                <a:cs typeface="Univers 57 Condensed" charset="0"/>
              </a:rPr>
              <a:t> le </a:t>
            </a:r>
            <a:r>
              <a:rPr lang="en-GB" dirty="0" err="1" smtClean="0">
                <a:solidFill>
                  <a:schemeClr val="tx1"/>
                </a:solidFill>
                <a:latin typeface="Univers 57 Condensed" charset="0"/>
                <a:ea typeface="Univers 57 Condensed" charset="0"/>
                <a:cs typeface="Univers 57 Condensed" charset="0"/>
              </a:rPr>
              <a:t>joueur</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défensif</a:t>
            </a:r>
            <a:r>
              <a:rPr lang="en-GB" dirty="0" smtClean="0">
                <a:solidFill>
                  <a:schemeClr val="tx1"/>
                </a:solidFill>
                <a:latin typeface="Univers 57 Condensed" charset="0"/>
                <a:ea typeface="Univers 57 Condensed" charset="0"/>
                <a:cs typeface="Univers 57 Condensed" charset="0"/>
              </a:rPr>
              <a:t>. La reaction du </a:t>
            </a:r>
            <a:r>
              <a:rPr lang="en-GB" dirty="0" err="1" smtClean="0">
                <a:solidFill>
                  <a:schemeClr val="tx1"/>
                </a:solidFill>
                <a:latin typeface="Univers 57 Condensed" charset="0"/>
                <a:ea typeface="Univers 57 Condensed" charset="0"/>
                <a:cs typeface="Univers 57 Condensed" charset="0"/>
              </a:rPr>
              <a:t>joueur</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défensif</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est</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d’arrêter</a:t>
            </a:r>
            <a:r>
              <a:rPr lang="en-GB" dirty="0" smtClean="0">
                <a:solidFill>
                  <a:schemeClr val="tx1"/>
                </a:solidFill>
                <a:latin typeface="Univers 57 Condensed" charset="0"/>
                <a:ea typeface="Univers 57 Condensed" charset="0"/>
                <a:cs typeface="Univers 57 Condensed" charset="0"/>
              </a:rPr>
              <a:t> la transition offensive avec son corps et </a:t>
            </a:r>
            <a:r>
              <a:rPr lang="en-GB" dirty="0" err="1" smtClean="0">
                <a:solidFill>
                  <a:schemeClr val="tx1"/>
                </a:solidFill>
                <a:latin typeface="Univers 57 Condensed" charset="0"/>
                <a:ea typeface="Univers 57 Condensed" charset="0"/>
                <a:cs typeface="Univers 57 Condensed" charset="0"/>
              </a:rPr>
              <a:t>ses</a:t>
            </a:r>
            <a:r>
              <a:rPr lang="en-GB" dirty="0" smtClean="0">
                <a:solidFill>
                  <a:schemeClr val="tx1"/>
                </a:solidFill>
                <a:latin typeface="Univers 57 Condensed" charset="0"/>
                <a:ea typeface="Univers 57 Condensed" charset="0"/>
                <a:cs typeface="Univers 57 Condensed" charset="0"/>
              </a:rPr>
              <a:t> mains. </a:t>
            </a:r>
            <a:r>
              <a:rPr lang="en-GB" dirty="0" err="1" smtClean="0">
                <a:solidFill>
                  <a:schemeClr val="tx1"/>
                </a:solidFill>
                <a:latin typeface="Univers 57 Condensed" charset="0"/>
                <a:ea typeface="Univers 57 Condensed" charset="0"/>
                <a:cs typeface="Univers 57 Condensed" charset="0"/>
              </a:rPr>
              <a:t>Ceci</a:t>
            </a:r>
            <a:r>
              <a:rPr lang="en-GB" dirty="0" smtClean="0">
                <a:solidFill>
                  <a:schemeClr val="tx1"/>
                </a:solidFill>
                <a:latin typeface="Univers 57 Condensed" charset="0"/>
                <a:ea typeface="Univers 57 Condensed" charset="0"/>
                <a:cs typeface="Univers 57 Condensed" charset="0"/>
              </a:rPr>
              <a:t> </a:t>
            </a:r>
            <a:r>
              <a:rPr lang="en-GB" dirty="0" err="1" smtClean="0">
                <a:solidFill>
                  <a:schemeClr val="tx1"/>
                </a:solidFill>
                <a:latin typeface="Univers 57 Condensed" charset="0"/>
                <a:ea typeface="Univers 57 Condensed" charset="0"/>
                <a:cs typeface="Univers 57 Condensed" charset="0"/>
              </a:rPr>
              <a:t>est</a:t>
            </a:r>
            <a:r>
              <a:rPr lang="en-GB" dirty="0" smtClean="0">
                <a:solidFill>
                  <a:schemeClr val="tx1"/>
                </a:solidFill>
                <a:latin typeface="Univers 57 Condensed" charset="0"/>
                <a:ea typeface="Univers 57 Condensed" charset="0"/>
                <a:cs typeface="Univers 57 Condensed" charset="0"/>
              </a:rPr>
              <a:t> un contact </a:t>
            </a:r>
            <a:r>
              <a:rPr lang="fr-CA" dirty="0" smtClean="0">
                <a:solidFill>
                  <a:schemeClr val="tx1"/>
                </a:solidFill>
                <a:latin typeface="Univers 57 Condensed" charset="0"/>
                <a:ea typeface="Univers 57 Condensed" charset="0"/>
                <a:cs typeface="Univers 57 Condensed" charset="0"/>
              </a:rPr>
              <a:t>inutile et devrait être sanctionné par une faute Antisportive.</a:t>
            </a:r>
            <a:endParaRPr lang="en-GB" dirty="0">
              <a:solidFill>
                <a:srgbClr val="FF0000"/>
              </a:solidFill>
              <a:latin typeface="Univers 57 Condensed" charset="0"/>
              <a:ea typeface="Univers 57 Condensed" charset="0"/>
              <a:cs typeface="Univers 57 Condensed"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446088" y="336550"/>
            <a:ext cx="8229600" cy="638175"/>
          </a:xfrm>
          <a:prstGeom prst="rect">
            <a:avLst/>
          </a:prstGeom>
        </p:spPr>
        <p:txBody>
          <a:bodyPr anchor="ctr">
            <a:normAutofit fontScale="90000" lnSpcReduction="2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7" name="Rectángulo: esquinas redondeadas 6"/>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pic>
        <p:nvPicPr>
          <p:cNvPr id="57347" name="Imagen 2"/>
          <p:cNvPicPr>
            <a:picLocks noChangeAspect="1"/>
          </p:cNvPicPr>
          <p:nvPr/>
        </p:nvPicPr>
        <p:blipFill>
          <a:blip r:embed="rId2"/>
          <a:srcRect/>
          <a:stretch>
            <a:fillRect/>
          </a:stretch>
        </p:blipFill>
        <p:spPr bwMode="auto">
          <a:xfrm>
            <a:off x="457200" y="3355975"/>
            <a:ext cx="3892550" cy="3213100"/>
          </a:xfrm>
          <a:prstGeom prst="rect">
            <a:avLst/>
          </a:prstGeom>
          <a:noFill/>
          <a:ln w="9525">
            <a:noFill/>
            <a:miter lim="800000"/>
            <a:headEnd/>
            <a:tailEnd/>
          </a:ln>
        </p:spPr>
      </p:pic>
      <p:sp>
        <p:nvSpPr>
          <p:cNvPr id="9" name="Arco 8"/>
          <p:cNvSpPr/>
          <p:nvPr/>
        </p:nvSpPr>
        <p:spPr>
          <a:xfrm rot="19770622">
            <a:off x="2751138" y="5092700"/>
            <a:ext cx="677862" cy="615950"/>
          </a:xfrm>
          <a:prstGeom prst="arc">
            <a:avLst>
              <a:gd name="adj1" fmla="val 15200290"/>
              <a:gd name="adj2" fmla="val 5375790"/>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0" name="Rectángulo: esquinas redondeadas 9"/>
          <p:cNvSpPr/>
          <p:nvPr/>
        </p:nvSpPr>
        <p:spPr>
          <a:xfrm>
            <a:off x="1755775" y="1468438"/>
            <a:ext cx="6691313" cy="1717675"/>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GB" dirty="0" smtClean="0">
                <a:latin typeface="Univers 57 Condensed" charset="0"/>
              </a:rPr>
              <a:t>Le </a:t>
            </a:r>
            <a:r>
              <a:rPr lang="en-GB" dirty="0" err="1" smtClean="0">
                <a:latin typeface="Univers 57 Condensed" charset="0"/>
              </a:rPr>
              <a:t>joueur</a:t>
            </a:r>
            <a:r>
              <a:rPr lang="en-GB" dirty="0" smtClean="0">
                <a:latin typeface="Univers 57 Condensed" charset="0"/>
              </a:rPr>
              <a:t> </a:t>
            </a:r>
            <a:r>
              <a:rPr lang="en-GB" dirty="0" err="1" smtClean="0">
                <a:latin typeface="Univers 57 Condensed" charset="0"/>
              </a:rPr>
              <a:t>défensif</a:t>
            </a:r>
            <a:r>
              <a:rPr lang="en-GB" dirty="0" smtClean="0">
                <a:latin typeface="Univers 57 Condensed" charset="0"/>
              </a:rPr>
              <a:t> ne travail pas pour </a:t>
            </a:r>
            <a:r>
              <a:rPr lang="en-GB" dirty="0" err="1" smtClean="0">
                <a:latin typeface="Univers 57 Condensed" charset="0"/>
              </a:rPr>
              <a:t>avoir</a:t>
            </a:r>
            <a:r>
              <a:rPr lang="en-GB" dirty="0" smtClean="0">
                <a:latin typeface="Univers 57 Condensed" charset="0"/>
              </a:rPr>
              <a:t> </a:t>
            </a:r>
            <a:r>
              <a:rPr lang="en-GB" dirty="0" err="1" smtClean="0">
                <a:latin typeface="Univers 57 Condensed" charset="0"/>
              </a:rPr>
              <a:t>une</a:t>
            </a:r>
            <a:r>
              <a:rPr lang="en-GB" dirty="0" smtClean="0">
                <a:latin typeface="Univers 57 Condensed" charset="0"/>
              </a:rPr>
              <a:t> </a:t>
            </a:r>
            <a:r>
              <a:rPr lang="en-GB" dirty="0" smtClean="0">
                <a:latin typeface="Univers 57 Condensed" charset="0"/>
              </a:rPr>
              <a:t>PLD, </a:t>
            </a:r>
            <a:r>
              <a:rPr lang="en-GB" dirty="0" err="1" smtClean="0">
                <a:latin typeface="Univers 57 Condensed" charset="0"/>
              </a:rPr>
              <a:t>il</a:t>
            </a:r>
            <a:r>
              <a:rPr lang="en-GB" dirty="0" smtClean="0">
                <a:latin typeface="Univers 57 Condensed" charset="0"/>
              </a:rPr>
              <a:t> </a:t>
            </a:r>
            <a:r>
              <a:rPr lang="en-GB" dirty="0" err="1" smtClean="0">
                <a:latin typeface="Univers 57 Condensed" charset="0"/>
              </a:rPr>
              <a:t>arrête</a:t>
            </a:r>
            <a:r>
              <a:rPr lang="en-GB" dirty="0" smtClean="0">
                <a:latin typeface="Univers 57 Condensed" charset="0"/>
              </a:rPr>
              <a:t> </a:t>
            </a:r>
            <a:r>
              <a:rPr lang="en-GB" dirty="0" err="1" smtClean="0">
                <a:latin typeface="Univers 57 Condensed" charset="0"/>
              </a:rPr>
              <a:t>plûtot</a:t>
            </a:r>
            <a:r>
              <a:rPr lang="en-GB" dirty="0" smtClean="0">
                <a:latin typeface="Univers 57 Condensed" charset="0"/>
              </a:rPr>
              <a:t> la transition offensive </a:t>
            </a:r>
            <a:r>
              <a:rPr lang="en-GB" dirty="0" err="1" smtClean="0">
                <a:latin typeface="Univers 57 Condensed" charset="0"/>
              </a:rPr>
              <a:t>en</a:t>
            </a:r>
            <a:r>
              <a:rPr lang="en-GB" dirty="0" smtClean="0">
                <a:latin typeface="Univers 57 Condensed" charset="0"/>
              </a:rPr>
              <a:t> </a:t>
            </a:r>
            <a:r>
              <a:rPr lang="en-GB" dirty="0" err="1" smtClean="0">
                <a:latin typeface="Univers 57 Condensed" charset="0"/>
              </a:rPr>
              <a:t>utilisant</a:t>
            </a:r>
            <a:r>
              <a:rPr lang="en-GB" dirty="0" smtClean="0">
                <a:latin typeface="Univers 57 Condensed" charset="0"/>
              </a:rPr>
              <a:t> </a:t>
            </a:r>
            <a:r>
              <a:rPr lang="en-GB" dirty="0" err="1" smtClean="0">
                <a:latin typeface="Univers 57 Condensed" charset="0"/>
              </a:rPr>
              <a:t>ses</a:t>
            </a:r>
            <a:r>
              <a:rPr lang="en-GB" dirty="0" smtClean="0">
                <a:latin typeface="Univers 57 Condensed" charset="0"/>
              </a:rPr>
              <a:t> bras et son corps. Ignorant le </a:t>
            </a:r>
            <a:r>
              <a:rPr lang="en-GB" dirty="0" err="1" smtClean="0">
                <a:latin typeface="Univers 57 Condensed" charset="0"/>
              </a:rPr>
              <a:t>ballon</a:t>
            </a:r>
            <a:r>
              <a:rPr lang="en-GB" dirty="0" smtClean="0">
                <a:latin typeface="Univers 57 Condensed" charset="0"/>
              </a:rPr>
              <a:t>, </a:t>
            </a:r>
            <a:r>
              <a:rPr lang="en-GB" dirty="0" err="1" smtClean="0">
                <a:latin typeface="Univers 57 Condensed" charset="0"/>
              </a:rPr>
              <a:t>il</a:t>
            </a:r>
            <a:r>
              <a:rPr lang="en-GB" dirty="0" smtClean="0">
                <a:latin typeface="Univers 57 Condensed" charset="0"/>
              </a:rPr>
              <a:t> </a:t>
            </a:r>
            <a:r>
              <a:rPr lang="en-GB" dirty="0" err="1" smtClean="0">
                <a:latin typeface="Univers 57 Condensed" charset="0"/>
              </a:rPr>
              <a:t>créer</a:t>
            </a:r>
            <a:r>
              <a:rPr lang="en-GB" dirty="0" smtClean="0">
                <a:latin typeface="Univers 57 Condensed" charset="0"/>
              </a:rPr>
              <a:t> un contact </a:t>
            </a:r>
            <a:r>
              <a:rPr lang="en-GB" dirty="0" err="1" smtClean="0">
                <a:latin typeface="Univers 57 Condensed" charset="0"/>
              </a:rPr>
              <a:t>inultile</a:t>
            </a:r>
            <a:r>
              <a:rPr lang="en-GB" dirty="0" smtClean="0">
                <a:latin typeface="Univers 57 Condensed" charset="0"/>
              </a:rPr>
              <a:t> pour </a:t>
            </a:r>
            <a:r>
              <a:rPr lang="en-GB" dirty="0" err="1" smtClean="0">
                <a:latin typeface="Univers 57 Condensed" charset="0"/>
              </a:rPr>
              <a:t>arrêter</a:t>
            </a:r>
            <a:r>
              <a:rPr lang="en-GB" dirty="0" smtClean="0">
                <a:latin typeface="Univers 57 Condensed" charset="0"/>
              </a:rPr>
              <a:t> la </a:t>
            </a:r>
            <a:r>
              <a:rPr lang="en-GB" dirty="0" err="1" smtClean="0">
                <a:latin typeface="Univers 57 Condensed" charset="0"/>
              </a:rPr>
              <a:t>contre-attaque</a:t>
            </a:r>
            <a:r>
              <a:rPr lang="en-GB" dirty="0" smtClean="0">
                <a:latin typeface="Univers 57 Condensed" charset="0"/>
              </a:rPr>
              <a:t> </a:t>
            </a:r>
            <a:r>
              <a:rPr lang="en-GB" dirty="0" err="1" smtClean="0">
                <a:latin typeface="Univers 57 Condensed" charset="0"/>
              </a:rPr>
              <a:t>ou</a:t>
            </a:r>
            <a:r>
              <a:rPr lang="en-GB" dirty="0" smtClean="0">
                <a:latin typeface="Univers 57 Condensed" charset="0"/>
              </a:rPr>
              <a:t> transition. </a:t>
            </a:r>
            <a:r>
              <a:rPr lang="en-GB" dirty="0" err="1" smtClean="0">
                <a:latin typeface="Univers 57 Condensed" charset="0"/>
              </a:rPr>
              <a:t>Ceci</a:t>
            </a:r>
            <a:r>
              <a:rPr lang="en-GB" dirty="0" smtClean="0">
                <a:latin typeface="Univers 57 Condensed" charset="0"/>
              </a:rPr>
              <a:t> </a:t>
            </a:r>
            <a:r>
              <a:rPr lang="en-GB" dirty="0" err="1" smtClean="0">
                <a:latin typeface="Univers 57 Condensed" charset="0"/>
              </a:rPr>
              <a:t>n’est</a:t>
            </a:r>
            <a:r>
              <a:rPr lang="en-GB" dirty="0" smtClean="0">
                <a:latin typeface="Univers 57 Condensed" charset="0"/>
              </a:rPr>
              <a:t> pas </a:t>
            </a:r>
            <a:r>
              <a:rPr lang="en-GB" dirty="0" err="1" smtClean="0">
                <a:latin typeface="Univers 57 Condensed" charset="0"/>
              </a:rPr>
              <a:t>une</a:t>
            </a:r>
            <a:r>
              <a:rPr lang="en-GB" dirty="0" smtClean="0">
                <a:latin typeface="Univers 57 Condensed" charset="0"/>
              </a:rPr>
              <a:t> action </a:t>
            </a:r>
            <a:r>
              <a:rPr lang="en-GB" dirty="0" err="1" smtClean="0">
                <a:latin typeface="Univers 57 Condensed" charset="0"/>
              </a:rPr>
              <a:t>normale</a:t>
            </a:r>
            <a:r>
              <a:rPr lang="en-GB" dirty="0" smtClean="0">
                <a:latin typeface="Univers 57 Condensed" charset="0"/>
              </a:rPr>
              <a:t> au basketball. </a:t>
            </a:r>
            <a:r>
              <a:rPr lang="en-GB" dirty="0" err="1" smtClean="0">
                <a:latin typeface="Univers 57 Condensed" charset="0"/>
              </a:rPr>
              <a:t>Faute</a:t>
            </a:r>
            <a:r>
              <a:rPr lang="en-GB" dirty="0" smtClean="0">
                <a:latin typeface="Univers 57 Condensed" charset="0"/>
              </a:rPr>
              <a:t> </a:t>
            </a:r>
            <a:r>
              <a:rPr lang="en-GB" dirty="0" err="1" smtClean="0">
                <a:latin typeface="Univers 57 Condensed" charset="0"/>
              </a:rPr>
              <a:t>Antisportive</a:t>
            </a:r>
            <a:endParaRPr lang="en-GB" dirty="0">
              <a:latin typeface="Univers 57 Condense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a:bodyPr>
          <a:lstStyle/>
          <a:p>
            <a:pPr fontAlgn="auto">
              <a:spcAft>
                <a:spcPts val="0"/>
              </a:spcAft>
              <a:defRPr/>
            </a:pPr>
            <a:r>
              <a:rPr lang="fr-CA" sz="2400" dirty="0"/>
              <a:t>Art. 37 Faute antisportive </a:t>
            </a:r>
            <a:endParaRPr lang="es-ES_tradnl" sz="2400" dirty="0">
              <a:solidFill>
                <a:srgbClr val="FFFFFF"/>
              </a:solidFill>
              <a:latin typeface="Fiba" panose="02010500040101020104" pitchFamily="2" charset="0"/>
              <a:ea typeface="+mn-ea"/>
              <a:cs typeface="+mn-cs"/>
            </a:endParaRPr>
          </a:p>
        </p:txBody>
      </p:sp>
      <p:sp>
        <p:nvSpPr>
          <p:cNvPr id="5" name="Marcador de contenido 4"/>
          <p:cNvSpPr>
            <a:spLocks noGrp="1"/>
          </p:cNvSpPr>
          <p:nvPr>
            <p:ph idx="1"/>
          </p:nvPr>
        </p:nvSpPr>
        <p:spPr>
          <a:xfrm>
            <a:off x="276447" y="1372048"/>
            <a:ext cx="8665534" cy="5156348"/>
          </a:xfrm>
        </p:spPr>
        <p:txBody>
          <a:bodyPr rtlCol="0">
            <a:normAutofit fontScale="85000" lnSpcReduction="10000"/>
          </a:bodyPr>
          <a:lstStyle/>
          <a:p>
            <a:pPr marL="623888" indent="-623888" defTabSz="914400" eaLnBrk="0" hangingPunct="0">
              <a:spcBef>
                <a:spcPct val="0"/>
              </a:spcBef>
              <a:buFont typeface="Arial"/>
              <a:buNone/>
              <a:tabLst>
                <a:tab pos="2041525" algn="ctr"/>
              </a:tabLst>
              <a:defRPr/>
            </a:pPr>
            <a:endParaRPr lang="en-GB" altLang="es-ES_tradnl" sz="1600" dirty="0">
              <a:solidFill>
                <a:srgbClr val="000000"/>
              </a:solidFill>
              <a:latin typeface="Arial" panose="020B0604020202020204" pitchFamily="34" charset="0"/>
              <a:ea typeface="Times New Roman" panose="02020603050405020304" pitchFamily="18" charset="0"/>
            </a:endParaRPr>
          </a:p>
          <a:p>
            <a:pPr marL="0" indent="0" fontAlgn="auto">
              <a:spcAft>
                <a:spcPts val="0"/>
              </a:spcAft>
              <a:buFont typeface="Arial"/>
              <a:buNone/>
              <a:defRPr/>
            </a:pPr>
            <a:r>
              <a:rPr lang="fr-CA" sz="2000" b="1" dirty="0"/>
              <a:t>37.1 Définition </a:t>
            </a:r>
            <a:endParaRPr lang="fr-CA" sz="2000" b="1" dirty="0" smtClean="0"/>
          </a:p>
          <a:p>
            <a:pPr marL="0" indent="0" fontAlgn="auto">
              <a:spcAft>
                <a:spcPts val="0"/>
              </a:spcAft>
              <a:buFont typeface="Arial"/>
              <a:buNone/>
              <a:defRPr/>
            </a:pPr>
            <a:r>
              <a:rPr lang="fr-CA" sz="2000" dirty="0" smtClean="0"/>
              <a:t>37.1.1 </a:t>
            </a:r>
            <a:r>
              <a:rPr lang="fr-CA" sz="2000" dirty="0"/>
              <a:t>Une faute antisportive est une faute de joueur impliquant un contact qui, selon le jugement de l’arbitre est </a:t>
            </a:r>
            <a:r>
              <a:rPr lang="fr-CA" sz="2000" dirty="0" smtClean="0"/>
              <a:t>:</a:t>
            </a:r>
          </a:p>
          <a:p>
            <a:pPr marL="0" indent="0" fontAlgn="auto">
              <a:spcAft>
                <a:spcPts val="0"/>
              </a:spcAft>
              <a:buFont typeface="Arial"/>
              <a:buNone/>
              <a:defRPr/>
            </a:pPr>
            <a:r>
              <a:rPr lang="fr-CA" sz="2000" dirty="0" smtClean="0"/>
              <a:t> </a:t>
            </a:r>
            <a:r>
              <a:rPr lang="fr-CA" sz="2000" dirty="0"/>
              <a:t>• Une tentative non légitime de jouer directement le ballon dans l'esprit et l'intention des règles, </a:t>
            </a:r>
            <a:endParaRPr lang="fr-CA" sz="2000" dirty="0" smtClean="0"/>
          </a:p>
          <a:p>
            <a:pPr marL="0" indent="0" fontAlgn="auto">
              <a:spcAft>
                <a:spcPts val="0"/>
              </a:spcAft>
              <a:buFont typeface="Arial"/>
              <a:buNone/>
              <a:defRPr/>
            </a:pPr>
            <a:r>
              <a:rPr lang="fr-CA" sz="2000" dirty="0" smtClean="0"/>
              <a:t>• </a:t>
            </a:r>
            <a:r>
              <a:rPr lang="fr-CA" sz="2000" dirty="0"/>
              <a:t>Un contact dur, excessif, causé par un joueur faisant un effort pour jouer le ballon </a:t>
            </a:r>
            <a:r>
              <a:rPr lang="fr-CA" sz="2000" u="sng" dirty="0">
                <a:solidFill>
                  <a:srgbClr val="FF0000"/>
                </a:solidFill>
              </a:rPr>
              <a:t>ou un adversaire</a:t>
            </a:r>
            <a:r>
              <a:rPr lang="fr-CA" sz="2000" dirty="0"/>
              <a:t>, </a:t>
            </a:r>
            <a:endParaRPr lang="fr-CA" sz="2000" dirty="0" smtClean="0"/>
          </a:p>
          <a:p>
            <a:pPr marL="0" indent="0" fontAlgn="auto">
              <a:spcAft>
                <a:spcPts val="0"/>
              </a:spcAft>
              <a:buFont typeface="Arial"/>
              <a:buNone/>
              <a:defRPr/>
            </a:pPr>
            <a:r>
              <a:rPr lang="fr-CA" sz="2000" dirty="0" smtClean="0"/>
              <a:t>• </a:t>
            </a:r>
            <a:r>
              <a:rPr lang="fr-CA" sz="2000" u="sng" dirty="0" smtClean="0">
                <a:solidFill>
                  <a:srgbClr val="FF0000"/>
                </a:solidFill>
              </a:rPr>
              <a:t>Un </a:t>
            </a:r>
            <a:r>
              <a:rPr lang="fr-CA" sz="2000" u="sng" dirty="0">
                <a:solidFill>
                  <a:srgbClr val="FF0000"/>
                </a:solidFill>
              </a:rPr>
              <a:t>contact non nécessaire provoqué par un défenseur dans le but de stopper la progression de l’équipe attaquante lors d’une transition (montée de balle</a:t>
            </a:r>
            <a:r>
              <a:rPr lang="fr-CA" sz="2000" u="sng" dirty="0" smtClean="0">
                <a:solidFill>
                  <a:srgbClr val="FF0000"/>
                </a:solidFill>
              </a:rPr>
              <a:t>) </a:t>
            </a:r>
          </a:p>
          <a:p>
            <a:pPr marL="0" indent="0" fontAlgn="auto">
              <a:spcAft>
                <a:spcPts val="0"/>
              </a:spcAft>
              <a:buFont typeface="Arial"/>
              <a:buNone/>
              <a:defRPr/>
            </a:pPr>
            <a:r>
              <a:rPr lang="fr-CA" sz="2000" dirty="0" smtClean="0"/>
              <a:t>• </a:t>
            </a:r>
            <a:r>
              <a:rPr lang="fr-CA" sz="2000" u="sng" dirty="0">
                <a:solidFill>
                  <a:srgbClr val="FF0000"/>
                </a:solidFill>
              </a:rPr>
              <a:t>Ceci s’applique jusqu’à ce que le joueur attaquant commence une action de tir</a:t>
            </a:r>
            <a:r>
              <a:rPr lang="fr-CA" sz="2000" dirty="0"/>
              <a:t>. </a:t>
            </a:r>
            <a:endParaRPr lang="fr-CA" sz="2000" dirty="0" smtClean="0"/>
          </a:p>
          <a:p>
            <a:pPr marL="0" indent="0" fontAlgn="auto">
              <a:spcAft>
                <a:spcPts val="0"/>
              </a:spcAft>
              <a:buFont typeface="Arial"/>
              <a:buNone/>
              <a:defRPr/>
            </a:pPr>
            <a:r>
              <a:rPr lang="fr-CA" sz="2000" dirty="0" smtClean="0"/>
              <a:t>• </a:t>
            </a:r>
            <a:r>
              <a:rPr lang="fr-CA" sz="2000" dirty="0"/>
              <a:t>Un contact latéral ou par derrière commis sur le terrain de jeu sur un adversaire par un défenseur tentant d’arrêter une contre-attaque alors qu’il n’y a aucun défenseur entre le joueur attaquant et le panier de l’adversaire</a:t>
            </a:r>
            <a:r>
              <a:rPr lang="fr-CA" sz="2000" dirty="0" smtClean="0"/>
              <a:t>,</a:t>
            </a:r>
          </a:p>
          <a:p>
            <a:pPr marL="0" indent="0" fontAlgn="auto">
              <a:spcAft>
                <a:spcPts val="0"/>
              </a:spcAft>
              <a:buFont typeface="Arial"/>
              <a:buNone/>
              <a:defRPr/>
            </a:pPr>
            <a:r>
              <a:rPr lang="fr-CA" sz="2000" u="sng" dirty="0">
                <a:solidFill>
                  <a:srgbClr val="FF0000"/>
                </a:solidFill>
              </a:rPr>
              <a:t>Ceci s’applique jusqu’à ce que le joueur attaquant commence une action de tir</a:t>
            </a:r>
            <a:r>
              <a:rPr lang="fr-CA" sz="2000" dirty="0" smtClean="0"/>
              <a:t> </a:t>
            </a:r>
          </a:p>
          <a:p>
            <a:pPr marL="0" indent="0" fontAlgn="auto">
              <a:spcAft>
                <a:spcPts val="0"/>
              </a:spcAft>
              <a:buFont typeface="Arial"/>
              <a:buNone/>
              <a:defRPr/>
            </a:pPr>
            <a:r>
              <a:rPr lang="fr-CA" sz="2000" dirty="0" smtClean="0"/>
              <a:t>• </a:t>
            </a:r>
            <a:r>
              <a:rPr lang="fr-CA" sz="2000" dirty="0"/>
              <a:t>Un contact causé sur le terrain de jeu par un défenseur sur un attaquant lors des deux dernières minutes de la quatrième période et de chaque prolongation, alors que le ballon est en dehors du terrain pour une remise en jeu et qu'il est encore dans les mains de l'arbitre ou à disposition du joueur effectuant la remise en jeu.</a:t>
            </a:r>
            <a:endParaRPr lang="es-ES_tradnl" sz="1000" dirty="0"/>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p:cNvSpPr txBox="1">
            <a:spLocks/>
          </p:cNvSpPr>
          <p:nvPr/>
        </p:nvSpPr>
        <p:spPr>
          <a:xfrm>
            <a:off x="446088" y="336550"/>
            <a:ext cx="8229600" cy="638175"/>
          </a:xfrm>
          <a:prstGeom prst="rect">
            <a:avLst/>
          </a:prstGeom>
        </p:spPr>
        <p:txBody>
          <a:bodyPr anchor="ctr">
            <a:normAutofit fontScale="90000" lnSpcReduction="2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3</a:t>
            </a:r>
            <a:endParaRPr lang="es-ES_tradnl" sz="2400" dirty="0">
              <a:solidFill>
                <a:srgbClr val="FFFFFF"/>
              </a:solidFill>
              <a:latin typeface="Fiba" panose="02010500040101020104" pitchFamily="2" charset="0"/>
              <a:ea typeface="+mn-ea"/>
              <a:cs typeface="+mn-cs"/>
            </a:endParaRPr>
          </a:p>
        </p:txBody>
      </p:sp>
      <p:sp>
        <p:nvSpPr>
          <p:cNvPr id="7" name="Rectángulo: esquinas redondeadas 6"/>
          <p:cNvSpPr/>
          <p:nvPr/>
        </p:nvSpPr>
        <p:spPr>
          <a:xfrm>
            <a:off x="457200"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C3</a:t>
            </a:r>
            <a:endParaRPr lang="es-ES_tradnl" sz="4400" dirty="0">
              <a:latin typeface="Fiba" panose="02010500040101020104" pitchFamily="2" charset="0"/>
            </a:endParaRPr>
          </a:p>
        </p:txBody>
      </p:sp>
      <p:pic>
        <p:nvPicPr>
          <p:cNvPr id="58371" name="Imagen 1"/>
          <p:cNvPicPr>
            <a:picLocks noChangeAspect="1"/>
          </p:cNvPicPr>
          <p:nvPr/>
        </p:nvPicPr>
        <p:blipFill>
          <a:blip r:embed="rId2"/>
          <a:srcRect/>
          <a:stretch>
            <a:fillRect/>
          </a:stretch>
        </p:blipFill>
        <p:spPr bwMode="auto">
          <a:xfrm>
            <a:off x="457200" y="3406775"/>
            <a:ext cx="4003675" cy="2938463"/>
          </a:xfrm>
          <a:prstGeom prst="rect">
            <a:avLst/>
          </a:prstGeom>
          <a:noFill/>
          <a:ln w="9525">
            <a:noFill/>
            <a:miter lim="800000"/>
            <a:headEnd/>
            <a:tailEnd/>
          </a:ln>
        </p:spPr>
      </p:pic>
      <p:pic>
        <p:nvPicPr>
          <p:cNvPr id="58372" name="Imagen 3"/>
          <p:cNvPicPr>
            <a:picLocks noChangeAspect="1"/>
          </p:cNvPicPr>
          <p:nvPr/>
        </p:nvPicPr>
        <p:blipFill>
          <a:blip r:embed="rId3"/>
          <a:srcRect/>
          <a:stretch>
            <a:fillRect/>
          </a:stretch>
        </p:blipFill>
        <p:spPr bwMode="auto">
          <a:xfrm>
            <a:off x="4852988" y="3406775"/>
            <a:ext cx="2624137" cy="2938463"/>
          </a:xfrm>
          <a:prstGeom prst="rect">
            <a:avLst/>
          </a:prstGeom>
          <a:noFill/>
          <a:ln w="9525">
            <a:noFill/>
            <a:miter lim="800000"/>
            <a:headEnd/>
            <a:tailEnd/>
          </a:ln>
        </p:spPr>
      </p:pic>
      <p:sp>
        <p:nvSpPr>
          <p:cNvPr id="9" name="Arco 8"/>
          <p:cNvSpPr/>
          <p:nvPr/>
        </p:nvSpPr>
        <p:spPr>
          <a:xfrm rot="2832431">
            <a:off x="5643562" y="4037013"/>
            <a:ext cx="677863" cy="1677988"/>
          </a:xfrm>
          <a:prstGeom prst="arc">
            <a:avLst>
              <a:gd name="adj1" fmla="val 15200290"/>
              <a:gd name="adj2" fmla="val 6568654"/>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s-ES_tradnl"/>
          </a:p>
        </p:txBody>
      </p:sp>
      <p:sp>
        <p:nvSpPr>
          <p:cNvPr id="10" name="Rectángulo: esquinas redondeadas 9"/>
          <p:cNvSpPr/>
          <p:nvPr/>
        </p:nvSpPr>
        <p:spPr>
          <a:xfrm>
            <a:off x="1662113" y="1624013"/>
            <a:ext cx="6692900" cy="1582737"/>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endParaRPr lang="en-US" sz="1600" dirty="0"/>
          </a:p>
          <a:p>
            <a:pPr marL="93663" lvl="1" algn="just" fontAlgn="auto">
              <a:spcBef>
                <a:spcPts val="0"/>
              </a:spcBef>
              <a:spcAft>
                <a:spcPts val="0"/>
              </a:spcAft>
              <a:defRPr/>
            </a:pPr>
            <a:r>
              <a:rPr lang="en-US" dirty="0" smtClean="0">
                <a:solidFill>
                  <a:schemeClr val="tx1"/>
                </a:solidFill>
                <a:latin typeface="Univers 57 Condensed" charset="0"/>
              </a:rPr>
              <a:t>Le </a:t>
            </a:r>
            <a:r>
              <a:rPr lang="en-US" dirty="0" err="1" smtClean="0">
                <a:solidFill>
                  <a:schemeClr val="tx1"/>
                </a:solidFill>
                <a:latin typeface="Univers 57 Condensed" charset="0"/>
              </a:rPr>
              <a:t>joueur</a:t>
            </a:r>
            <a:r>
              <a:rPr lang="en-US" dirty="0" smtClean="0">
                <a:solidFill>
                  <a:schemeClr val="tx1"/>
                </a:solidFill>
                <a:latin typeface="Univers 57 Condensed" charset="0"/>
              </a:rPr>
              <a:t> </a:t>
            </a:r>
            <a:r>
              <a:rPr lang="en-US" dirty="0" err="1" smtClean="0">
                <a:solidFill>
                  <a:schemeClr val="tx1"/>
                </a:solidFill>
                <a:latin typeface="Univers 57 Condensed" charset="0"/>
              </a:rPr>
              <a:t>défensif</a:t>
            </a:r>
            <a:r>
              <a:rPr lang="en-US" dirty="0" smtClean="0">
                <a:solidFill>
                  <a:schemeClr val="tx1"/>
                </a:solidFill>
                <a:latin typeface="Univers 57 Condensed" charset="0"/>
              </a:rPr>
              <a:t> </a:t>
            </a:r>
            <a:r>
              <a:rPr lang="en-US" dirty="0" err="1" smtClean="0">
                <a:solidFill>
                  <a:schemeClr val="tx1"/>
                </a:solidFill>
                <a:latin typeface="Univers 57 Condensed" charset="0"/>
              </a:rPr>
              <a:t>perd</a:t>
            </a:r>
            <a:r>
              <a:rPr lang="en-US" dirty="0" smtClean="0">
                <a:solidFill>
                  <a:schemeClr val="tx1"/>
                </a:solidFill>
                <a:latin typeface="Univers 57 Condensed" charset="0"/>
              </a:rPr>
              <a:t> son </a:t>
            </a:r>
            <a:r>
              <a:rPr lang="en-US" dirty="0" err="1" smtClean="0">
                <a:solidFill>
                  <a:schemeClr val="tx1"/>
                </a:solidFill>
                <a:latin typeface="Univers 57 Condensed" charset="0"/>
              </a:rPr>
              <a:t>équilibre</a:t>
            </a:r>
            <a:r>
              <a:rPr lang="en-US" dirty="0" smtClean="0">
                <a:solidFill>
                  <a:schemeClr val="tx1"/>
                </a:solidFill>
                <a:latin typeface="Univers 57 Condensed" charset="0"/>
              </a:rPr>
              <a:t> </a:t>
            </a:r>
            <a:r>
              <a:rPr lang="en-US" dirty="0" err="1" smtClean="0">
                <a:solidFill>
                  <a:schemeClr val="tx1"/>
                </a:solidFill>
                <a:latin typeface="Univers 57 Condensed" charset="0"/>
              </a:rPr>
              <a:t>en</a:t>
            </a:r>
            <a:r>
              <a:rPr lang="en-US" dirty="0" smtClean="0">
                <a:solidFill>
                  <a:schemeClr val="tx1"/>
                </a:solidFill>
                <a:latin typeface="Univers 57 Condensed" charset="0"/>
              </a:rPr>
              <a:t> raison de </a:t>
            </a:r>
            <a:r>
              <a:rPr lang="en-US" dirty="0" err="1" smtClean="0">
                <a:solidFill>
                  <a:schemeClr val="tx1"/>
                </a:solidFill>
                <a:latin typeface="Univers 57 Condensed" charset="0"/>
              </a:rPr>
              <a:t>l’action</a:t>
            </a:r>
            <a:r>
              <a:rPr lang="en-US" dirty="0" smtClean="0">
                <a:solidFill>
                  <a:schemeClr val="tx1"/>
                </a:solidFill>
                <a:latin typeface="Univers 57 Condensed" charset="0"/>
              </a:rPr>
              <a:t> du </a:t>
            </a:r>
            <a:r>
              <a:rPr lang="en-US" dirty="0" err="1" smtClean="0">
                <a:solidFill>
                  <a:schemeClr val="tx1"/>
                </a:solidFill>
                <a:latin typeface="Univers 57 Condensed" charset="0"/>
              </a:rPr>
              <a:t>joueur</a:t>
            </a:r>
            <a:r>
              <a:rPr lang="en-US" dirty="0" smtClean="0">
                <a:solidFill>
                  <a:schemeClr val="tx1"/>
                </a:solidFill>
                <a:latin typeface="Univers 57 Condensed" charset="0"/>
              </a:rPr>
              <a:t> offensive. Au lieu de </a:t>
            </a:r>
            <a:r>
              <a:rPr lang="en-US" dirty="0" err="1" smtClean="0">
                <a:solidFill>
                  <a:schemeClr val="tx1"/>
                </a:solidFill>
                <a:latin typeface="Univers 57 Condensed" charset="0"/>
              </a:rPr>
              <a:t>tenter</a:t>
            </a:r>
            <a:r>
              <a:rPr lang="en-US" dirty="0" smtClean="0">
                <a:solidFill>
                  <a:schemeClr val="tx1"/>
                </a:solidFill>
                <a:latin typeface="Univers 57 Condensed" charset="0"/>
              </a:rPr>
              <a:t> de rectifier </a:t>
            </a:r>
            <a:r>
              <a:rPr lang="en-US" dirty="0" err="1" smtClean="0">
                <a:solidFill>
                  <a:schemeClr val="tx1"/>
                </a:solidFill>
                <a:latin typeface="Univers 57 Condensed" charset="0"/>
              </a:rPr>
              <a:t>sa</a:t>
            </a:r>
            <a:r>
              <a:rPr lang="en-US" dirty="0" smtClean="0">
                <a:solidFill>
                  <a:schemeClr val="tx1"/>
                </a:solidFill>
                <a:latin typeface="Univers 57 Condensed" charset="0"/>
              </a:rPr>
              <a:t> position, </a:t>
            </a:r>
            <a:r>
              <a:rPr lang="en-US" dirty="0" err="1" smtClean="0">
                <a:solidFill>
                  <a:schemeClr val="tx1"/>
                </a:solidFill>
                <a:latin typeface="Univers 57 Condensed" charset="0"/>
              </a:rPr>
              <a:t>il</a:t>
            </a:r>
            <a:r>
              <a:rPr lang="en-US" dirty="0" smtClean="0">
                <a:solidFill>
                  <a:schemeClr val="tx1"/>
                </a:solidFill>
                <a:latin typeface="Univers 57 Condensed" charset="0"/>
              </a:rPr>
              <a:t> </a:t>
            </a:r>
            <a:r>
              <a:rPr lang="en-US" dirty="0" err="1" smtClean="0">
                <a:solidFill>
                  <a:schemeClr val="tx1"/>
                </a:solidFill>
                <a:latin typeface="Univers 57 Condensed" charset="0"/>
              </a:rPr>
              <a:t>choisi</a:t>
            </a:r>
            <a:r>
              <a:rPr lang="en-US" dirty="0" smtClean="0">
                <a:solidFill>
                  <a:schemeClr val="tx1"/>
                </a:solidFill>
                <a:latin typeface="Univers 57 Condensed" charset="0"/>
              </a:rPr>
              <a:t> de </a:t>
            </a:r>
            <a:r>
              <a:rPr lang="en-US" dirty="0" err="1" smtClean="0">
                <a:solidFill>
                  <a:schemeClr val="tx1"/>
                </a:solidFill>
                <a:latin typeface="Univers 57 Condensed" charset="0"/>
              </a:rPr>
              <a:t>saisir</a:t>
            </a:r>
            <a:r>
              <a:rPr lang="en-US" dirty="0" smtClean="0">
                <a:solidFill>
                  <a:schemeClr val="tx1"/>
                </a:solidFill>
                <a:latin typeface="Univers 57 Condensed" charset="0"/>
              </a:rPr>
              <a:t> </a:t>
            </a:r>
            <a:r>
              <a:rPr lang="en-US" dirty="0" err="1" smtClean="0">
                <a:solidFill>
                  <a:schemeClr val="tx1"/>
                </a:solidFill>
                <a:latin typeface="Univers 57 Condensed" charset="0"/>
              </a:rPr>
              <a:t>l’adversaire</a:t>
            </a:r>
            <a:r>
              <a:rPr lang="en-US" dirty="0" smtClean="0">
                <a:solidFill>
                  <a:schemeClr val="tx1"/>
                </a:solidFill>
                <a:latin typeface="Univers 57 Condensed" charset="0"/>
              </a:rPr>
              <a:t> pour </a:t>
            </a:r>
            <a:r>
              <a:rPr lang="en-US" dirty="0" err="1" smtClean="0">
                <a:solidFill>
                  <a:schemeClr val="tx1"/>
                </a:solidFill>
                <a:latin typeface="Univers 57 Condensed" charset="0"/>
              </a:rPr>
              <a:t>arrêter</a:t>
            </a:r>
            <a:r>
              <a:rPr lang="en-US" dirty="0" smtClean="0">
                <a:solidFill>
                  <a:schemeClr val="tx1"/>
                </a:solidFill>
                <a:latin typeface="Univers 57 Condensed" charset="0"/>
              </a:rPr>
              <a:t> la </a:t>
            </a:r>
            <a:r>
              <a:rPr lang="en-US" dirty="0" err="1" smtClean="0">
                <a:solidFill>
                  <a:schemeClr val="tx1"/>
                </a:solidFill>
                <a:latin typeface="Univers 57 Condensed" charset="0"/>
              </a:rPr>
              <a:t>partie</a:t>
            </a:r>
            <a:r>
              <a:rPr lang="en-US" dirty="0" smtClean="0">
                <a:solidFill>
                  <a:schemeClr val="tx1"/>
                </a:solidFill>
                <a:latin typeface="Univers 57 Condensed" charset="0"/>
              </a:rPr>
              <a:t>.</a:t>
            </a:r>
            <a:r>
              <a:rPr lang="en-US" dirty="0">
                <a:solidFill>
                  <a:schemeClr val="tx1"/>
                </a:solidFill>
                <a:latin typeface="Univers 57 Condensed" charset="0"/>
              </a:rPr>
              <a:t> </a:t>
            </a:r>
            <a:r>
              <a:rPr lang="en-US" dirty="0" smtClean="0">
                <a:solidFill>
                  <a:schemeClr val="tx1"/>
                </a:solidFill>
                <a:latin typeface="Univers 57 Condensed" charset="0"/>
              </a:rPr>
              <a:t>Il </a:t>
            </a:r>
            <a:r>
              <a:rPr lang="en-US" dirty="0" err="1" smtClean="0">
                <a:solidFill>
                  <a:schemeClr val="tx1"/>
                </a:solidFill>
                <a:latin typeface="Univers 57 Condensed" charset="0"/>
              </a:rPr>
              <a:t>s’agit</a:t>
            </a:r>
            <a:r>
              <a:rPr lang="en-US" dirty="0" smtClean="0">
                <a:solidFill>
                  <a:schemeClr val="tx1"/>
                </a:solidFill>
                <a:latin typeface="Univers 57 Condensed" charset="0"/>
              </a:rPr>
              <a:t> d’un contact inutile pour </a:t>
            </a:r>
            <a:r>
              <a:rPr lang="en-US" dirty="0" err="1" smtClean="0">
                <a:solidFill>
                  <a:schemeClr val="tx1"/>
                </a:solidFill>
                <a:latin typeface="Univers 57 Condensed" charset="0"/>
              </a:rPr>
              <a:t>empêcher</a:t>
            </a:r>
            <a:r>
              <a:rPr lang="en-US" dirty="0" smtClean="0">
                <a:solidFill>
                  <a:schemeClr val="tx1"/>
                </a:solidFill>
                <a:latin typeface="Univers 57 Condensed" charset="0"/>
              </a:rPr>
              <a:t> la transition de </a:t>
            </a:r>
            <a:r>
              <a:rPr lang="en-US" dirty="0" err="1" smtClean="0">
                <a:solidFill>
                  <a:schemeClr val="tx1"/>
                </a:solidFill>
                <a:latin typeface="Univers 57 Condensed" charset="0"/>
              </a:rPr>
              <a:t>l’équipe</a:t>
            </a:r>
            <a:r>
              <a:rPr lang="en-US" dirty="0" smtClean="0">
                <a:solidFill>
                  <a:schemeClr val="tx1"/>
                </a:solidFill>
                <a:latin typeface="Univers 57 Condensed" charset="0"/>
              </a:rPr>
              <a:t> offensive. </a:t>
            </a:r>
            <a:r>
              <a:rPr lang="en-US" dirty="0" err="1" smtClean="0">
                <a:solidFill>
                  <a:schemeClr val="tx1"/>
                </a:solidFill>
                <a:latin typeface="Univers 57 Condensed" charset="0"/>
              </a:rPr>
              <a:t>Faute</a:t>
            </a:r>
            <a:r>
              <a:rPr lang="en-US" dirty="0" smtClean="0">
                <a:solidFill>
                  <a:schemeClr val="tx1"/>
                </a:solidFill>
                <a:latin typeface="Univers 57 Condensed" charset="0"/>
              </a:rPr>
              <a:t> </a:t>
            </a:r>
            <a:r>
              <a:rPr lang="en-US" dirty="0" err="1" smtClean="0">
                <a:solidFill>
                  <a:schemeClr val="tx1"/>
                </a:solidFill>
                <a:latin typeface="Univers 57 Condensed" charset="0"/>
              </a:rPr>
              <a:t>Antisportive</a:t>
            </a:r>
            <a:r>
              <a:rPr lang="en-US" dirty="0" smtClean="0">
                <a:solidFill>
                  <a:schemeClr val="tx1"/>
                </a:solidFill>
                <a:latin typeface="Univers 57 Condensed" charset="0"/>
              </a:rPr>
              <a:t>.</a:t>
            </a:r>
            <a:endParaRPr lang="es-ES" dirty="0">
              <a:solidFill>
                <a:schemeClr val="tx1"/>
              </a:solidFill>
              <a:latin typeface="Univers 57 Condensed" charset="0"/>
            </a:endParaRPr>
          </a:p>
          <a:p>
            <a:pPr marL="93663" lvl="1" algn="just" fontAlgn="auto">
              <a:spcBef>
                <a:spcPts val="0"/>
              </a:spcBef>
              <a:spcAft>
                <a:spcPts val="0"/>
              </a:spcAft>
              <a:defRPr/>
            </a:pPr>
            <a:endParaRPr lang="es-ES_tradnl"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4430712"/>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6000">
                <a:latin typeface="Fiba" panose="02010500040101020104" pitchFamily="2" charset="0"/>
              </a:rPr>
              <a:t>C4</a:t>
            </a:r>
            <a:endParaRPr lang="es-ES_tradnl" sz="6000">
              <a:latin typeface="Fiba" panose="02010500040101020104" pitchFamily="2" charset="0"/>
            </a:endParaRPr>
          </a:p>
        </p:txBody>
      </p:sp>
      <p:sp>
        <p:nvSpPr>
          <p:cNvPr id="5" name="Rectángulo: esquinas redondeadas 4"/>
          <p:cNvSpPr/>
          <p:nvPr/>
        </p:nvSpPr>
        <p:spPr>
          <a:xfrm>
            <a:off x="1778000" y="2378075"/>
            <a:ext cx="6691313" cy="2655888"/>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fr-CA" sz="2400" dirty="0"/>
              <a:t>Un contact latéral ou par derrière commis sur le terrain de jeu sur un adversaire par un défenseur tentant d’arrêter une contre-attaque alors qu’il n’y a aucun défenseur entre le joueur attaquant et le panier de </a:t>
            </a:r>
            <a:r>
              <a:rPr lang="fr-CA" sz="2400" dirty="0" smtClean="0"/>
              <a:t>l’adversaire.</a:t>
            </a:r>
          </a:p>
          <a:p>
            <a:pPr marL="93663" lvl="1" fontAlgn="auto">
              <a:spcBef>
                <a:spcPts val="0"/>
              </a:spcBef>
              <a:spcAft>
                <a:spcPts val="0"/>
              </a:spcAft>
              <a:defRPr/>
            </a:pPr>
            <a:r>
              <a:rPr lang="fr-CA" sz="2400" dirty="0"/>
              <a:t>Ceci s’applique jusqu’à ce que le joueur attaquant commence une action de tir</a:t>
            </a:r>
            <a:endParaRPr lang="fi-FI" sz="2400" b="1" u="sng" dirty="0">
              <a:solidFill>
                <a:srgbClr val="FF0000"/>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sp>
        <p:nvSpPr>
          <p:cNvPr id="7" name="Rectángulo: esquinas redondeadas 6"/>
          <p:cNvSpPr/>
          <p:nvPr/>
        </p:nvSpPr>
        <p:spPr>
          <a:xfrm>
            <a:off x="1839913" y="1541463"/>
            <a:ext cx="6691312" cy="1752600"/>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fr-CA" sz="2000" dirty="0"/>
              <a:t>Un contact latéral ou par derrière commis sur </a:t>
            </a:r>
            <a:r>
              <a:rPr lang="fr-CA" sz="2000" dirty="0" smtClean="0"/>
              <a:t>un </a:t>
            </a:r>
            <a:r>
              <a:rPr lang="fr-CA" sz="2000" dirty="0"/>
              <a:t>adversaire par un défenseur tentant d’arrêter une contre-attaque alors qu’il n’y a aucun défenseur entre le joueur attaquant et le panier de l’adversaire.</a:t>
            </a:r>
          </a:p>
          <a:p>
            <a:pPr marL="93663" lvl="1" fontAlgn="auto">
              <a:spcBef>
                <a:spcPts val="0"/>
              </a:spcBef>
              <a:spcAft>
                <a:spcPts val="0"/>
              </a:spcAft>
              <a:defRPr/>
            </a:pPr>
            <a:r>
              <a:rPr lang="fr-CA" sz="1400" dirty="0"/>
              <a:t>Ceci s’applique jusqu’à ce que le joueur attaquant commence une action de tir</a:t>
            </a:r>
            <a:endParaRPr lang="fi-FI" sz="1400" b="1" u="sng" dirty="0">
              <a:solidFill>
                <a:srgbClr val="FF0000"/>
              </a:solidFill>
              <a:latin typeface="Univers 57 Condensed" charset="0"/>
              <a:ea typeface="Univers 57 Condensed" charset="0"/>
              <a:cs typeface="Univers 57 Condensed" charset="0"/>
            </a:endParaRPr>
          </a:p>
        </p:txBody>
      </p:sp>
      <p:pic>
        <p:nvPicPr>
          <p:cNvPr id="60420" name="Imagen 1"/>
          <p:cNvPicPr>
            <a:picLocks noChangeAspect="1"/>
          </p:cNvPicPr>
          <p:nvPr/>
        </p:nvPicPr>
        <p:blipFill>
          <a:blip r:embed="rId2"/>
          <a:srcRect/>
          <a:stretch>
            <a:fillRect/>
          </a:stretch>
        </p:blipFill>
        <p:spPr bwMode="auto">
          <a:xfrm>
            <a:off x="457200" y="3605213"/>
            <a:ext cx="4519613" cy="2673350"/>
          </a:xfrm>
          <a:prstGeom prst="rect">
            <a:avLst/>
          </a:prstGeom>
          <a:noFill/>
          <a:ln w="9525">
            <a:noFill/>
            <a:miter lim="800000"/>
            <a:headEnd/>
            <a:tailEnd/>
          </a:ln>
        </p:spPr>
      </p:pic>
      <p:cxnSp>
        <p:nvCxnSpPr>
          <p:cNvPr id="8" name="Conector recto 7"/>
          <p:cNvCxnSpPr>
            <a:cxnSpLocks/>
          </p:cNvCxnSpPr>
          <p:nvPr/>
        </p:nvCxnSpPr>
        <p:spPr>
          <a:xfrm>
            <a:off x="2319338" y="4486275"/>
            <a:ext cx="795337" cy="160338"/>
          </a:xfrm>
          <a:prstGeom prst="line">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9" name="Conector recto 8"/>
          <p:cNvCxnSpPr>
            <a:cxnSpLocks/>
          </p:cNvCxnSpPr>
          <p:nvPr/>
        </p:nvCxnSpPr>
        <p:spPr>
          <a:xfrm>
            <a:off x="1382713" y="4268788"/>
            <a:ext cx="622300" cy="136525"/>
          </a:xfrm>
          <a:prstGeom prst="line">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Conector: curvado 15"/>
          <p:cNvCxnSpPr>
            <a:cxnSpLocks/>
          </p:cNvCxnSpPr>
          <p:nvPr/>
        </p:nvCxnSpPr>
        <p:spPr>
          <a:xfrm>
            <a:off x="3046413" y="4646613"/>
            <a:ext cx="1758950" cy="787400"/>
          </a:xfrm>
          <a:prstGeom prst="curvedConnector3">
            <a:avLst>
              <a:gd name="adj1" fmla="val 50000"/>
            </a:avLst>
          </a:prstGeom>
          <a:ln w="38100">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p:cNvSpPr/>
          <p:nvPr/>
        </p:nvSpPr>
        <p:spPr>
          <a:xfrm>
            <a:off x="523875"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sp>
        <p:nvSpPr>
          <p:cNvPr id="7"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pic>
        <p:nvPicPr>
          <p:cNvPr id="2" name="Imagen 1"/>
          <p:cNvPicPr>
            <a:picLocks noChangeAspect="1"/>
          </p:cNvPicPr>
          <p:nvPr/>
        </p:nvPicPr>
        <p:blipFill rotWithShape="1">
          <a:blip r:embed="rId2" cstate="screen">
            <a:extLst/>
          </a:blip>
          <a:srcRect/>
          <a:stretch/>
        </p:blipFill>
        <p:spPr>
          <a:xfrm>
            <a:off x="457200" y="3455513"/>
            <a:ext cx="3372763" cy="2957981"/>
          </a:xfrm>
          <a:prstGeom prst="rect">
            <a:avLst/>
          </a:prstGeom>
          <a:ln>
            <a:noFill/>
          </a:ln>
          <a:effectLst>
            <a:softEdge rad="112500"/>
          </a:effectLst>
        </p:spPr>
      </p:pic>
      <p:cxnSp>
        <p:nvCxnSpPr>
          <p:cNvPr id="9" name="Conector: curvado 8"/>
          <p:cNvCxnSpPr>
            <a:cxnSpLocks/>
          </p:cNvCxnSpPr>
          <p:nvPr/>
        </p:nvCxnSpPr>
        <p:spPr>
          <a:xfrm rot="16200000" flipH="1">
            <a:off x="986631" y="4987132"/>
            <a:ext cx="842963" cy="736600"/>
          </a:xfrm>
          <a:prstGeom prst="curvedConnector3">
            <a:avLst>
              <a:gd name="adj1" fmla="val 75890"/>
            </a:avLst>
          </a:prstGeom>
          <a:ln w="38100">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Imagen 11"/>
          <p:cNvPicPr>
            <a:picLocks noChangeAspect="1"/>
          </p:cNvPicPr>
          <p:nvPr/>
        </p:nvPicPr>
        <p:blipFill rotWithShape="1">
          <a:blip r:embed="rId3" cstate="screen">
            <a:extLst/>
          </a:blip>
          <a:srcRect/>
          <a:stretch/>
        </p:blipFill>
        <p:spPr>
          <a:xfrm>
            <a:off x="4253474" y="3459693"/>
            <a:ext cx="2701636" cy="2856481"/>
          </a:xfrm>
          <a:prstGeom prst="rect">
            <a:avLst/>
          </a:prstGeom>
          <a:ln>
            <a:noFill/>
          </a:ln>
          <a:effectLst>
            <a:softEdge rad="112500"/>
          </a:effectLst>
        </p:spPr>
      </p:pic>
      <p:sp>
        <p:nvSpPr>
          <p:cNvPr id="15" name="Elipse 14"/>
          <p:cNvSpPr/>
          <p:nvPr/>
        </p:nvSpPr>
        <p:spPr>
          <a:xfrm>
            <a:off x="4919663" y="4467225"/>
            <a:ext cx="900112" cy="935038"/>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1" name="Rectángulo: esquinas redondeadas 10"/>
          <p:cNvSpPr/>
          <p:nvPr/>
        </p:nvSpPr>
        <p:spPr>
          <a:xfrm>
            <a:off x="1703388" y="1708150"/>
            <a:ext cx="6691312" cy="1008063"/>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fr-CA" dirty="0" smtClean="0"/>
              <a:t>Lorsqu’il </a:t>
            </a:r>
            <a:r>
              <a:rPr lang="fr-CA" dirty="0"/>
              <a:t>n’y a aucun défenseur entre le joueur attaquant et le panier de </a:t>
            </a:r>
            <a:r>
              <a:rPr lang="fr-CA" dirty="0" smtClean="0"/>
              <a:t>l’adversaire, mais que le joueur est dans l’action de tirer et qu’il y a un contact illégal sur le coté. </a:t>
            </a:r>
          </a:p>
          <a:p>
            <a:pPr marL="93663" lvl="1" fontAlgn="auto">
              <a:spcBef>
                <a:spcPts val="0"/>
              </a:spcBef>
              <a:spcAft>
                <a:spcPts val="0"/>
              </a:spcAft>
              <a:defRPr/>
            </a:pPr>
            <a:r>
              <a:rPr lang="fr-CA" dirty="0" smtClean="0"/>
              <a:t>Faute personnelle normal</a:t>
            </a:r>
            <a:endParaRPr lang="en-GB" dirty="0">
              <a:solidFill>
                <a:schemeClr val="tx1"/>
              </a:solidFill>
              <a:latin typeface="Univers 57 Condensed" charset="0"/>
              <a:ea typeface="Univers 57 Condensed" charset="0"/>
              <a:cs typeface="Univers 57 Condensed"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p:cNvSpPr/>
          <p:nvPr/>
        </p:nvSpPr>
        <p:spPr>
          <a:xfrm>
            <a:off x="523875" y="1689100"/>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sp>
        <p:nvSpPr>
          <p:cNvPr id="7"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11" name="Rectángulo: esquinas redondeadas 10"/>
          <p:cNvSpPr/>
          <p:nvPr/>
        </p:nvSpPr>
        <p:spPr>
          <a:xfrm>
            <a:off x="1703388" y="1531938"/>
            <a:ext cx="6691312" cy="1304925"/>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fontAlgn="auto">
              <a:spcBef>
                <a:spcPts val="0"/>
              </a:spcBef>
              <a:spcAft>
                <a:spcPts val="0"/>
              </a:spcAft>
              <a:defRPr/>
            </a:pPr>
            <a:r>
              <a:rPr lang="fr-CA" sz="2000" b="1" dirty="0"/>
              <a:t>Lorsqu’il n’y a aucun défenseur entre le joueur attaquant et le panier de </a:t>
            </a:r>
            <a:r>
              <a:rPr lang="fr-CA" sz="2000" b="1" dirty="0" smtClean="0"/>
              <a:t>l’adversaire </a:t>
            </a:r>
            <a:r>
              <a:rPr lang="fr-CA" dirty="0" smtClean="0"/>
              <a:t>et qu’une faute est appeler sur le coté alors que le joueur offensif est en train de dribbler, il s’agit toujours d’une </a:t>
            </a:r>
            <a:r>
              <a:rPr lang="fr-CA" sz="2000" b="1" u="sng" dirty="0" smtClean="0"/>
              <a:t>faute antisportive</a:t>
            </a:r>
            <a:r>
              <a:rPr lang="en-GB" dirty="0" smtClean="0"/>
              <a:t>.</a:t>
            </a:r>
            <a:endParaRPr lang="en-GB" dirty="0">
              <a:solidFill>
                <a:schemeClr val="tx1"/>
              </a:solidFill>
              <a:latin typeface="Univers 57 Condensed" charset="0"/>
              <a:ea typeface="Univers 57 Condensed" charset="0"/>
              <a:cs typeface="Univers 57 Condensed" charset="0"/>
            </a:endParaRPr>
          </a:p>
        </p:txBody>
      </p:sp>
      <p:pic>
        <p:nvPicPr>
          <p:cNvPr id="62468" name="Imagen 2"/>
          <p:cNvPicPr>
            <a:picLocks noChangeAspect="1"/>
          </p:cNvPicPr>
          <p:nvPr/>
        </p:nvPicPr>
        <p:blipFill>
          <a:blip r:embed="rId2"/>
          <a:srcRect/>
          <a:stretch>
            <a:fillRect/>
          </a:stretch>
        </p:blipFill>
        <p:spPr bwMode="auto">
          <a:xfrm>
            <a:off x="5356225" y="3313113"/>
            <a:ext cx="3038475" cy="3116262"/>
          </a:xfrm>
          <a:prstGeom prst="rect">
            <a:avLst/>
          </a:prstGeom>
          <a:noFill/>
          <a:ln w="9525">
            <a:noFill/>
            <a:miter lim="800000"/>
            <a:headEnd/>
            <a:tailEnd/>
          </a:ln>
        </p:spPr>
      </p:pic>
      <p:sp>
        <p:nvSpPr>
          <p:cNvPr id="15" name="Elipse 14"/>
          <p:cNvSpPr/>
          <p:nvPr/>
        </p:nvSpPr>
        <p:spPr>
          <a:xfrm>
            <a:off x="6426200" y="4856163"/>
            <a:ext cx="898525"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62470" name="Imagen 1"/>
          <p:cNvPicPr>
            <a:picLocks noChangeAspect="1"/>
          </p:cNvPicPr>
          <p:nvPr/>
        </p:nvPicPr>
        <p:blipFill>
          <a:blip r:embed="rId3"/>
          <a:srcRect/>
          <a:stretch>
            <a:fillRect/>
          </a:stretch>
        </p:blipFill>
        <p:spPr bwMode="auto">
          <a:xfrm>
            <a:off x="523875" y="3313113"/>
            <a:ext cx="4351338" cy="3116262"/>
          </a:xfrm>
          <a:prstGeom prst="rect">
            <a:avLst/>
          </a:prstGeom>
          <a:noFill/>
          <a:ln w="9525">
            <a:noFill/>
            <a:miter lim="800000"/>
            <a:headEnd/>
            <a:tailEnd/>
          </a:ln>
        </p:spPr>
      </p:pic>
      <p:sp>
        <p:nvSpPr>
          <p:cNvPr id="8" name="Elipse 7"/>
          <p:cNvSpPr/>
          <p:nvPr/>
        </p:nvSpPr>
        <p:spPr>
          <a:xfrm>
            <a:off x="3078163" y="4856163"/>
            <a:ext cx="900112"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57200" y="3059193"/>
            <a:ext cx="7458075" cy="3076575"/>
          </a:xfrm>
          <a:prstGeom prst="rect">
            <a:avLst/>
          </a:prstGeom>
          <a:ln>
            <a:noFill/>
          </a:ln>
          <a:effectLst>
            <a:softEdge rad="112500"/>
          </a:effectLst>
        </p:spPr>
      </p:pic>
      <p:sp>
        <p:nvSpPr>
          <p:cNvPr id="5" name="Título 3"/>
          <p:cNvSpPr txBox="1">
            <a:spLocks/>
          </p:cNvSpPr>
          <p:nvPr/>
        </p:nvSpPr>
        <p:spPr>
          <a:xfrm>
            <a:off x="457200" y="287338"/>
            <a:ext cx="8229600" cy="723900"/>
          </a:xfrm>
          <a:prstGeom prst="rect">
            <a:avLst/>
          </a:prstGeom>
        </p:spPr>
        <p:txBody>
          <a:bodyPr anchor="ctr">
            <a:normAutofit fontScale="90000" lnSpcReduction="1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cxnSp>
        <p:nvCxnSpPr>
          <p:cNvPr id="8" name="Conector recto 7"/>
          <p:cNvCxnSpPr>
            <a:cxnSpLocks/>
          </p:cNvCxnSpPr>
          <p:nvPr/>
        </p:nvCxnSpPr>
        <p:spPr>
          <a:xfrm flipV="1">
            <a:off x="2317750" y="5106988"/>
            <a:ext cx="592138" cy="196850"/>
          </a:xfrm>
          <a:prstGeom prst="line">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Conector recto 10"/>
          <p:cNvCxnSpPr>
            <a:cxnSpLocks/>
          </p:cNvCxnSpPr>
          <p:nvPr/>
        </p:nvCxnSpPr>
        <p:spPr>
          <a:xfrm flipV="1">
            <a:off x="3165475" y="4894263"/>
            <a:ext cx="592138" cy="166687"/>
          </a:xfrm>
          <a:prstGeom prst="line">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17" name="Conector: curvado 16"/>
          <p:cNvCxnSpPr>
            <a:cxnSpLocks/>
          </p:cNvCxnSpPr>
          <p:nvPr/>
        </p:nvCxnSpPr>
        <p:spPr>
          <a:xfrm flipV="1">
            <a:off x="4083050" y="4597400"/>
            <a:ext cx="3314700" cy="912813"/>
          </a:xfrm>
          <a:prstGeom prst="curvedConnector3">
            <a:avLst>
              <a:gd name="adj1" fmla="val 36520"/>
            </a:avLst>
          </a:prstGeom>
          <a:ln w="38100">
            <a:solidFill>
              <a:srgbClr val="FFFF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Rectángulo: esquinas redondeadas 8"/>
          <p:cNvSpPr/>
          <p:nvPr/>
        </p:nvSpPr>
        <p:spPr>
          <a:xfrm>
            <a:off x="1755775" y="1533525"/>
            <a:ext cx="6691313" cy="1312863"/>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GB" dirty="0" smtClean="0"/>
              <a:t>Le contact </a:t>
            </a:r>
            <a:r>
              <a:rPr lang="en-GB" dirty="0" err="1" smtClean="0"/>
              <a:t>est</a:t>
            </a:r>
            <a:r>
              <a:rPr lang="en-GB" dirty="0" smtClean="0"/>
              <a:t> par le </a:t>
            </a:r>
            <a:r>
              <a:rPr lang="en-GB" dirty="0" err="1" smtClean="0"/>
              <a:t>coté</a:t>
            </a:r>
            <a:r>
              <a:rPr lang="en-GB" dirty="0" smtClean="0"/>
              <a:t> </a:t>
            </a:r>
            <a:r>
              <a:rPr lang="en-GB" dirty="0" smtClean="0"/>
              <a:t>et </a:t>
            </a:r>
            <a:r>
              <a:rPr lang="en-GB" dirty="0" err="1" smtClean="0"/>
              <a:t>il</a:t>
            </a:r>
            <a:r>
              <a:rPr lang="en-GB" dirty="0" smtClean="0"/>
              <a:t> </a:t>
            </a:r>
            <a:r>
              <a:rPr lang="en-GB" dirty="0" err="1" smtClean="0"/>
              <a:t>n’y</a:t>
            </a:r>
            <a:r>
              <a:rPr lang="en-GB" dirty="0" smtClean="0"/>
              <a:t> a pas de </a:t>
            </a:r>
            <a:r>
              <a:rPr lang="en-GB" dirty="0" err="1" smtClean="0"/>
              <a:t>joueur</a:t>
            </a:r>
            <a:r>
              <a:rPr lang="en-GB" dirty="0" smtClean="0"/>
              <a:t> entre le panier et le </a:t>
            </a:r>
            <a:r>
              <a:rPr lang="en-GB" dirty="0" err="1" smtClean="0"/>
              <a:t>joueur</a:t>
            </a:r>
            <a:r>
              <a:rPr lang="en-GB" dirty="0" smtClean="0"/>
              <a:t> offensive, </a:t>
            </a:r>
            <a:r>
              <a:rPr lang="en-GB" dirty="0" err="1" smtClean="0"/>
              <a:t>si</a:t>
            </a:r>
            <a:r>
              <a:rPr lang="en-GB" dirty="0" smtClean="0"/>
              <a:t> </a:t>
            </a:r>
            <a:r>
              <a:rPr lang="en-GB" dirty="0" err="1" smtClean="0"/>
              <a:t>l’officiel</a:t>
            </a:r>
            <a:r>
              <a:rPr lang="en-GB" dirty="0" smtClean="0"/>
              <a:t> </a:t>
            </a:r>
            <a:r>
              <a:rPr lang="en-GB" dirty="0" err="1" smtClean="0"/>
              <a:t>appel</a:t>
            </a:r>
            <a:r>
              <a:rPr lang="en-GB" dirty="0" smtClean="0"/>
              <a:t> </a:t>
            </a:r>
            <a:r>
              <a:rPr lang="en-GB" dirty="0" err="1" smtClean="0"/>
              <a:t>une</a:t>
            </a:r>
            <a:r>
              <a:rPr lang="en-GB" dirty="0" smtClean="0"/>
              <a:t> </a:t>
            </a:r>
            <a:r>
              <a:rPr lang="en-GB" dirty="0" err="1" smtClean="0"/>
              <a:t>faute</a:t>
            </a:r>
            <a:r>
              <a:rPr lang="en-GB" dirty="0" smtClean="0"/>
              <a:t> defensive, </a:t>
            </a:r>
            <a:r>
              <a:rPr lang="en-GB" dirty="0" err="1" smtClean="0"/>
              <a:t>elle</a:t>
            </a:r>
            <a:r>
              <a:rPr lang="en-GB" dirty="0" smtClean="0"/>
              <a:t> </a:t>
            </a:r>
            <a:r>
              <a:rPr lang="en-GB" dirty="0" err="1" smtClean="0"/>
              <a:t>doit</a:t>
            </a:r>
            <a:r>
              <a:rPr lang="en-GB" dirty="0" smtClean="0"/>
              <a:t> </a:t>
            </a:r>
            <a:r>
              <a:rPr lang="en-GB" dirty="0" err="1" smtClean="0"/>
              <a:t>absolument</a:t>
            </a:r>
            <a:r>
              <a:rPr lang="en-GB" dirty="0" smtClean="0"/>
              <a:t> </a:t>
            </a:r>
            <a:r>
              <a:rPr lang="en-GB" dirty="0" err="1" smtClean="0"/>
              <a:t>être</a:t>
            </a:r>
            <a:r>
              <a:rPr lang="en-GB" dirty="0" smtClean="0"/>
              <a:t> </a:t>
            </a:r>
            <a:r>
              <a:rPr lang="en-GB" b="1" dirty="0" err="1" smtClean="0"/>
              <a:t>Antisportive</a:t>
            </a:r>
            <a:r>
              <a:rPr lang="en-GB" b="1" dirty="0" smtClean="0"/>
              <a:t>.</a:t>
            </a:r>
            <a:r>
              <a:rPr lang="en-GB" dirty="0" smtClean="0"/>
              <a:t> </a:t>
            </a:r>
            <a:endParaRPr lang="en-GB"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n 1"/>
          <p:cNvPicPr>
            <a:picLocks noChangeAspect="1"/>
          </p:cNvPicPr>
          <p:nvPr/>
        </p:nvPicPr>
        <p:blipFill>
          <a:blip r:embed="rId2"/>
          <a:srcRect b="-2229"/>
          <a:stretch>
            <a:fillRect/>
          </a:stretch>
        </p:blipFill>
        <p:spPr bwMode="auto">
          <a:xfrm>
            <a:off x="6224588" y="3786188"/>
            <a:ext cx="1943100" cy="2641600"/>
          </a:xfrm>
          <a:prstGeom prst="rect">
            <a:avLst/>
          </a:prstGeom>
          <a:noFill/>
          <a:ln w="9525">
            <a:noFill/>
            <a:miter lim="800000"/>
            <a:headEnd/>
            <a:tailEnd/>
          </a:ln>
        </p:spPr>
      </p:pic>
      <p:sp>
        <p:nvSpPr>
          <p:cNvPr id="5" name="Título 3"/>
          <p:cNvSpPr txBox="1">
            <a:spLocks/>
          </p:cNvSpPr>
          <p:nvPr/>
        </p:nvSpPr>
        <p:spPr>
          <a:xfrm>
            <a:off x="457200" y="287338"/>
            <a:ext cx="8229600" cy="638175"/>
          </a:xfrm>
          <a:prstGeom prst="rect">
            <a:avLst/>
          </a:prstGeom>
        </p:spPr>
        <p:txBody>
          <a:bodyPr anchor="ctr">
            <a:normAutofit fontScale="90000" lnSpcReduction="2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cxnSp>
        <p:nvCxnSpPr>
          <p:cNvPr id="11" name="Conector recto 10"/>
          <p:cNvCxnSpPr>
            <a:cxnSpLocks/>
          </p:cNvCxnSpPr>
          <p:nvPr/>
        </p:nvCxnSpPr>
        <p:spPr>
          <a:xfrm flipV="1">
            <a:off x="7340600" y="4062413"/>
            <a:ext cx="0" cy="1892300"/>
          </a:xfrm>
          <a:prstGeom prst="line">
            <a:avLst/>
          </a:prstGeom>
          <a:ln w="38100">
            <a:solidFill>
              <a:srgbClr val="FFFF00"/>
            </a:solidFill>
            <a:prstDash val="sysDash"/>
          </a:ln>
        </p:spPr>
        <p:style>
          <a:lnRef idx="2">
            <a:schemeClr val="accent1"/>
          </a:lnRef>
          <a:fillRef idx="0">
            <a:schemeClr val="accent1"/>
          </a:fillRef>
          <a:effectRef idx="1">
            <a:schemeClr val="accent1"/>
          </a:effectRef>
          <a:fontRef idx="minor">
            <a:schemeClr val="tx1"/>
          </a:fontRef>
        </p:style>
      </p:cxnSp>
      <p:pic>
        <p:nvPicPr>
          <p:cNvPr id="64517" name="Imagen 2"/>
          <p:cNvPicPr>
            <a:picLocks noChangeAspect="1"/>
          </p:cNvPicPr>
          <p:nvPr/>
        </p:nvPicPr>
        <p:blipFill>
          <a:blip r:embed="rId3"/>
          <a:srcRect/>
          <a:stretch>
            <a:fillRect/>
          </a:stretch>
        </p:blipFill>
        <p:spPr bwMode="auto">
          <a:xfrm>
            <a:off x="552450" y="3781425"/>
            <a:ext cx="5468938" cy="2646363"/>
          </a:xfrm>
          <a:prstGeom prst="rect">
            <a:avLst/>
          </a:prstGeom>
          <a:noFill/>
          <a:ln w="9525">
            <a:noFill/>
            <a:miter lim="800000"/>
            <a:headEnd/>
            <a:tailEnd/>
          </a:ln>
        </p:spPr>
      </p:pic>
      <p:cxnSp>
        <p:nvCxnSpPr>
          <p:cNvPr id="17" name="Conector: curvado 16"/>
          <p:cNvCxnSpPr>
            <a:cxnSpLocks/>
          </p:cNvCxnSpPr>
          <p:nvPr/>
        </p:nvCxnSpPr>
        <p:spPr>
          <a:xfrm flipV="1">
            <a:off x="1611313" y="5349875"/>
            <a:ext cx="3490912" cy="312738"/>
          </a:xfrm>
          <a:prstGeom prst="curvedConnector3">
            <a:avLst>
              <a:gd name="adj1" fmla="val 50000"/>
            </a:avLst>
          </a:prstGeom>
          <a:ln w="38100">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ectángulo: esquinas redondeadas 8"/>
          <p:cNvSpPr/>
          <p:nvPr/>
        </p:nvSpPr>
        <p:spPr>
          <a:xfrm>
            <a:off x="1755775" y="1527175"/>
            <a:ext cx="6691313" cy="1560513"/>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GB" dirty="0"/>
              <a:t>Le contact </a:t>
            </a:r>
            <a:r>
              <a:rPr lang="en-GB" dirty="0" err="1"/>
              <a:t>est</a:t>
            </a:r>
            <a:r>
              <a:rPr lang="en-GB" dirty="0"/>
              <a:t> par le </a:t>
            </a:r>
            <a:r>
              <a:rPr lang="en-GB" dirty="0" err="1"/>
              <a:t>coté</a:t>
            </a:r>
            <a:r>
              <a:rPr lang="en-GB" dirty="0"/>
              <a:t> et </a:t>
            </a:r>
            <a:r>
              <a:rPr lang="en-GB" dirty="0" err="1"/>
              <a:t>il</a:t>
            </a:r>
            <a:r>
              <a:rPr lang="en-GB" dirty="0"/>
              <a:t> </a:t>
            </a:r>
            <a:r>
              <a:rPr lang="en-GB" dirty="0" err="1"/>
              <a:t>n’y</a:t>
            </a:r>
            <a:r>
              <a:rPr lang="en-GB" dirty="0"/>
              <a:t> a pas de </a:t>
            </a:r>
            <a:r>
              <a:rPr lang="en-GB" dirty="0" err="1"/>
              <a:t>joueur</a:t>
            </a:r>
            <a:r>
              <a:rPr lang="en-GB" dirty="0"/>
              <a:t> entre le panier et le </a:t>
            </a:r>
            <a:r>
              <a:rPr lang="en-GB" dirty="0" err="1"/>
              <a:t>joueur</a:t>
            </a:r>
            <a:r>
              <a:rPr lang="en-GB" dirty="0"/>
              <a:t> offensive, </a:t>
            </a:r>
            <a:r>
              <a:rPr lang="en-GB" dirty="0" err="1"/>
              <a:t>si</a:t>
            </a:r>
            <a:r>
              <a:rPr lang="en-GB" dirty="0"/>
              <a:t> </a:t>
            </a:r>
            <a:r>
              <a:rPr lang="en-GB" dirty="0" err="1"/>
              <a:t>l’officiel</a:t>
            </a:r>
            <a:r>
              <a:rPr lang="en-GB" dirty="0"/>
              <a:t> </a:t>
            </a:r>
            <a:r>
              <a:rPr lang="en-GB" dirty="0" err="1"/>
              <a:t>appel</a:t>
            </a:r>
            <a:r>
              <a:rPr lang="en-GB" dirty="0"/>
              <a:t> </a:t>
            </a:r>
            <a:r>
              <a:rPr lang="en-GB" dirty="0" err="1"/>
              <a:t>une</a:t>
            </a:r>
            <a:r>
              <a:rPr lang="en-GB" dirty="0"/>
              <a:t> </a:t>
            </a:r>
            <a:r>
              <a:rPr lang="en-GB" dirty="0" err="1"/>
              <a:t>faute</a:t>
            </a:r>
            <a:r>
              <a:rPr lang="en-GB" dirty="0"/>
              <a:t> defensive, </a:t>
            </a:r>
            <a:r>
              <a:rPr lang="en-GB" dirty="0" err="1"/>
              <a:t>elle</a:t>
            </a:r>
            <a:r>
              <a:rPr lang="en-GB" dirty="0"/>
              <a:t> </a:t>
            </a:r>
            <a:r>
              <a:rPr lang="en-GB" dirty="0" err="1"/>
              <a:t>doit</a:t>
            </a:r>
            <a:r>
              <a:rPr lang="en-GB" dirty="0"/>
              <a:t> </a:t>
            </a:r>
            <a:r>
              <a:rPr lang="en-GB" dirty="0" err="1"/>
              <a:t>absolument</a:t>
            </a:r>
            <a:r>
              <a:rPr lang="en-GB" dirty="0"/>
              <a:t> </a:t>
            </a:r>
            <a:r>
              <a:rPr lang="en-GB" dirty="0" err="1"/>
              <a:t>être</a:t>
            </a:r>
            <a:r>
              <a:rPr lang="en-GB" dirty="0"/>
              <a:t> </a:t>
            </a:r>
            <a:r>
              <a:rPr lang="en-GB" b="1" dirty="0" err="1"/>
              <a:t>Antisportive</a:t>
            </a:r>
            <a:r>
              <a:rPr lang="en-GB" b="1" dirty="0"/>
              <a:t>.</a:t>
            </a:r>
            <a:r>
              <a:rPr lang="en-GB" dirty="0"/>
              <a:t> </a:t>
            </a:r>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n 3"/>
          <p:cNvPicPr>
            <a:picLocks noChangeAspect="1"/>
          </p:cNvPicPr>
          <p:nvPr/>
        </p:nvPicPr>
        <p:blipFill>
          <a:blip r:embed="rId2"/>
          <a:srcRect/>
          <a:stretch>
            <a:fillRect/>
          </a:stretch>
        </p:blipFill>
        <p:spPr bwMode="auto">
          <a:xfrm>
            <a:off x="692150" y="3186113"/>
            <a:ext cx="2887663" cy="3251200"/>
          </a:xfrm>
          <a:prstGeom prst="rect">
            <a:avLst/>
          </a:prstGeom>
          <a:noFill/>
          <a:ln w="9525">
            <a:noFill/>
            <a:miter lim="800000"/>
            <a:headEnd/>
            <a:tailEnd/>
          </a:ln>
        </p:spPr>
      </p:pic>
      <p:sp>
        <p:nvSpPr>
          <p:cNvPr id="5" name="Título 3"/>
          <p:cNvSpPr txBox="1">
            <a:spLocks/>
          </p:cNvSpPr>
          <p:nvPr/>
        </p:nvSpPr>
        <p:spPr>
          <a:xfrm>
            <a:off x="457200" y="287338"/>
            <a:ext cx="8229600" cy="638175"/>
          </a:xfrm>
          <a:prstGeom prst="rect">
            <a:avLst/>
          </a:prstGeom>
        </p:spPr>
        <p:txBody>
          <a:bodyPr anchor="ctr">
            <a:normAutofit fontScale="90000" lnSpcReduction="20000"/>
          </a:bodyPr>
          <a:lstStyle>
            <a:lvl1pPr algn="l" defTabSz="457200" rtl="0" eaLnBrk="1" latinLnBrk="0" hangingPunct="1">
              <a:spcBef>
                <a:spcPct val="0"/>
              </a:spcBef>
              <a:buNone/>
              <a:defRPr sz="2200" b="0" i="0" kern="1200">
                <a:solidFill>
                  <a:schemeClr val="bg1"/>
                </a:solidFill>
                <a:latin typeface="Arial Bold"/>
                <a:ea typeface="+mj-ea"/>
                <a:cs typeface="Arial Bold"/>
              </a:defRPr>
            </a:lvl1pPr>
          </a:lstStyle>
          <a:p>
            <a:pPr fontAlgn="auto">
              <a:spcAft>
                <a:spcPts val="0"/>
              </a:spcAft>
              <a:defRPr/>
            </a:pPr>
            <a:r>
              <a:rPr lang="fr-CA" sz="2400" dirty="0"/>
              <a:t>Art. 37 Faute antisportive </a:t>
            </a:r>
            <a:br>
              <a:rPr lang="fr-CA" sz="2400" dirty="0"/>
            </a:br>
            <a:r>
              <a:rPr lang="fr-CA" sz="2400" dirty="0"/>
              <a:t>Critère </a:t>
            </a:r>
            <a:r>
              <a:rPr lang="fr-CA" sz="2400" dirty="0" smtClean="0"/>
              <a:t>4</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C4</a:t>
            </a:r>
            <a:endParaRPr lang="es-ES_tradnl" sz="4400" dirty="0">
              <a:latin typeface="Fiba" panose="02010500040101020104" pitchFamily="2" charset="0"/>
            </a:endParaRPr>
          </a:p>
        </p:txBody>
      </p:sp>
      <p:cxnSp>
        <p:nvCxnSpPr>
          <p:cNvPr id="17" name="Conector: curvado 16"/>
          <p:cNvCxnSpPr>
            <a:cxnSpLocks/>
          </p:cNvCxnSpPr>
          <p:nvPr/>
        </p:nvCxnSpPr>
        <p:spPr>
          <a:xfrm rot="16200000" flipV="1">
            <a:off x="1158081" y="5037932"/>
            <a:ext cx="1654175" cy="531812"/>
          </a:xfrm>
          <a:prstGeom prst="curvedConnector3">
            <a:avLst>
              <a:gd name="adj1" fmla="val 50000"/>
            </a:avLst>
          </a:prstGeom>
          <a:ln w="38100">
            <a:solidFill>
              <a:srgbClr val="FFFF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Elipse 13"/>
          <p:cNvSpPr/>
          <p:nvPr/>
        </p:nvSpPr>
        <p:spPr>
          <a:xfrm>
            <a:off x="1490663" y="3540125"/>
            <a:ext cx="900112"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8" name="Rectángulo: esquinas redondeadas 7"/>
          <p:cNvSpPr/>
          <p:nvPr/>
        </p:nvSpPr>
        <p:spPr>
          <a:xfrm>
            <a:off x="1755775" y="1490663"/>
            <a:ext cx="6691313" cy="1389062"/>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sz="1600" dirty="0" err="1" smtClean="0"/>
              <a:t>Lorsqu’un</a:t>
            </a:r>
            <a:r>
              <a:rPr lang="en-US" sz="1600" dirty="0" smtClean="0"/>
              <a:t> contact </a:t>
            </a:r>
            <a:r>
              <a:rPr lang="en-US" sz="1600" dirty="0" err="1" smtClean="0"/>
              <a:t>survient</a:t>
            </a:r>
            <a:r>
              <a:rPr lang="en-US" sz="1600" dirty="0" smtClean="0"/>
              <a:t> et </a:t>
            </a:r>
            <a:r>
              <a:rPr lang="en-US" sz="1600" dirty="0" err="1" smtClean="0"/>
              <a:t>qu’il</a:t>
            </a:r>
            <a:r>
              <a:rPr lang="en-US" sz="1600" dirty="0" smtClean="0"/>
              <a:t> y a </a:t>
            </a:r>
            <a:r>
              <a:rPr lang="fr-CA" sz="1600" dirty="0" smtClean="0"/>
              <a:t>aucun </a:t>
            </a:r>
            <a:r>
              <a:rPr lang="fr-CA" sz="1600" dirty="0"/>
              <a:t>défenseur entre le joueur attaquant et le panier de </a:t>
            </a:r>
            <a:r>
              <a:rPr lang="fr-CA" sz="1600" dirty="0" smtClean="0"/>
              <a:t>l’adversaire,</a:t>
            </a:r>
            <a:r>
              <a:rPr lang="en-US" sz="1600" dirty="0" smtClean="0"/>
              <a:t> nous </a:t>
            </a:r>
            <a:r>
              <a:rPr lang="en-US" sz="1600" dirty="0" err="1" smtClean="0"/>
              <a:t>devons</a:t>
            </a:r>
            <a:r>
              <a:rPr lang="en-US" sz="1600" dirty="0" smtClean="0"/>
              <a:t> identifier </a:t>
            </a:r>
            <a:r>
              <a:rPr lang="en-US" sz="1600" dirty="0" err="1" smtClean="0"/>
              <a:t>si</a:t>
            </a:r>
            <a:r>
              <a:rPr lang="en-US" sz="1600" dirty="0" smtClean="0"/>
              <a:t> le </a:t>
            </a:r>
            <a:r>
              <a:rPr lang="en-US" sz="1600" dirty="0" err="1" smtClean="0"/>
              <a:t>joueur</a:t>
            </a:r>
            <a:r>
              <a:rPr lang="en-US" sz="1600" dirty="0" smtClean="0"/>
              <a:t> </a:t>
            </a:r>
            <a:r>
              <a:rPr lang="en-US" sz="1600" dirty="0" err="1" smtClean="0"/>
              <a:t>est</a:t>
            </a:r>
            <a:r>
              <a:rPr lang="en-US" sz="1600" dirty="0" smtClean="0"/>
              <a:t> encore </a:t>
            </a:r>
            <a:r>
              <a:rPr lang="en-US" sz="1600" dirty="0" err="1" smtClean="0"/>
              <a:t>dans</a:t>
            </a:r>
            <a:r>
              <a:rPr lang="en-US" sz="1600" dirty="0" smtClean="0"/>
              <a:t> </a:t>
            </a:r>
            <a:r>
              <a:rPr lang="en-US" sz="1600" dirty="0" err="1" smtClean="0"/>
              <a:t>l’action</a:t>
            </a:r>
            <a:r>
              <a:rPr lang="en-US" sz="1600" dirty="0" smtClean="0"/>
              <a:t> de dribble </a:t>
            </a:r>
            <a:r>
              <a:rPr lang="en-US" sz="1600" dirty="0" err="1" smtClean="0"/>
              <a:t>ou</a:t>
            </a:r>
            <a:r>
              <a:rPr lang="en-US" sz="1600" dirty="0" smtClean="0"/>
              <a:t> </a:t>
            </a:r>
            <a:r>
              <a:rPr lang="en-US" sz="1600" dirty="0" err="1" smtClean="0"/>
              <a:t>dans</a:t>
            </a:r>
            <a:r>
              <a:rPr lang="en-US" sz="1600" dirty="0" smtClean="0"/>
              <a:t> </a:t>
            </a:r>
            <a:r>
              <a:rPr lang="en-US" sz="1600" dirty="0" err="1" smtClean="0"/>
              <a:t>l’action</a:t>
            </a:r>
            <a:r>
              <a:rPr lang="en-US" sz="1600" dirty="0" smtClean="0"/>
              <a:t> de </a:t>
            </a:r>
            <a:r>
              <a:rPr lang="en-US" sz="1600" dirty="0" err="1" smtClean="0"/>
              <a:t>tirer</a:t>
            </a:r>
            <a:r>
              <a:rPr lang="en-US" sz="1600" dirty="0" smtClean="0"/>
              <a:t>. </a:t>
            </a:r>
            <a:r>
              <a:rPr lang="en-US" sz="1600" dirty="0" err="1" smtClean="0"/>
              <a:t>Lors</a:t>
            </a:r>
            <a:r>
              <a:rPr lang="en-US" sz="1600" dirty="0" smtClean="0"/>
              <a:t> du dribble, </a:t>
            </a:r>
            <a:r>
              <a:rPr lang="en-US" sz="1600" dirty="0" err="1" smtClean="0"/>
              <a:t>il</a:t>
            </a:r>
            <a:r>
              <a:rPr lang="en-US" sz="1600" dirty="0" smtClean="0"/>
              <a:t> </a:t>
            </a:r>
            <a:r>
              <a:rPr lang="en-US" sz="1600" dirty="0" err="1" smtClean="0"/>
              <a:t>s’agit</a:t>
            </a:r>
            <a:r>
              <a:rPr lang="en-US" sz="1600" dirty="0" smtClean="0"/>
              <a:t> </a:t>
            </a:r>
            <a:r>
              <a:rPr lang="en-US" sz="1600" dirty="0" err="1" smtClean="0"/>
              <a:t>d’une</a:t>
            </a:r>
            <a:r>
              <a:rPr lang="en-US" sz="1600" dirty="0" smtClean="0"/>
              <a:t> </a:t>
            </a:r>
            <a:r>
              <a:rPr lang="en-US" b="1" dirty="0" err="1" smtClean="0"/>
              <a:t>faute</a:t>
            </a:r>
            <a:r>
              <a:rPr lang="en-US" b="1" dirty="0" smtClean="0"/>
              <a:t> </a:t>
            </a:r>
            <a:r>
              <a:rPr lang="en-US" b="1" dirty="0" err="1" smtClean="0"/>
              <a:t>antisportive</a:t>
            </a:r>
            <a:r>
              <a:rPr lang="en-US" sz="1600" dirty="0" smtClean="0"/>
              <a:t>. Si </a:t>
            </a:r>
            <a:r>
              <a:rPr lang="en-US" sz="1600" dirty="0" err="1" smtClean="0"/>
              <a:t>l’action</a:t>
            </a:r>
            <a:r>
              <a:rPr lang="en-US" sz="1600" dirty="0" smtClean="0"/>
              <a:t> de </a:t>
            </a:r>
            <a:r>
              <a:rPr lang="en-US" sz="1600" dirty="0" err="1" smtClean="0"/>
              <a:t>tirer</a:t>
            </a:r>
            <a:r>
              <a:rPr lang="en-US" sz="1600" dirty="0" smtClean="0"/>
              <a:t> a </a:t>
            </a:r>
            <a:r>
              <a:rPr lang="en-US" sz="1600" dirty="0" err="1" smtClean="0"/>
              <a:t>débuter</a:t>
            </a:r>
            <a:r>
              <a:rPr lang="en-US" sz="1600" dirty="0" smtClean="0"/>
              <a:t> </a:t>
            </a:r>
            <a:r>
              <a:rPr lang="en-US" sz="1600" dirty="0" err="1" smtClean="0"/>
              <a:t>il</a:t>
            </a:r>
            <a:r>
              <a:rPr lang="en-US" sz="1600" dirty="0" smtClean="0"/>
              <a:t> </a:t>
            </a:r>
            <a:r>
              <a:rPr lang="en-US" sz="1600" dirty="0" err="1" smtClean="0"/>
              <a:t>s’agit</a:t>
            </a:r>
            <a:r>
              <a:rPr lang="en-US" sz="1600" dirty="0" smtClean="0"/>
              <a:t> </a:t>
            </a:r>
            <a:r>
              <a:rPr lang="en-US" sz="1600" dirty="0" err="1" smtClean="0"/>
              <a:t>d’une</a:t>
            </a:r>
            <a:r>
              <a:rPr lang="en-US" sz="1600" dirty="0" smtClean="0"/>
              <a:t> </a:t>
            </a:r>
            <a:r>
              <a:rPr lang="en-US" sz="1600" dirty="0" err="1" smtClean="0"/>
              <a:t>faute</a:t>
            </a:r>
            <a:r>
              <a:rPr lang="en-US" sz="1600" dirty="0" smtClean="0"/>
              <a:t> normal a </a:t>
            </a:r>
            <a:r>
              <a:rPr lang="en-US" sz="1600" dirty="0" err="1" smtClean="0"/>
              <a:t>moins</a:t>
            </a:r>
            <a:r>
              <a:rPr lang="en-US" sz="1600" dirty="0" smtClean="0"/>
              <a:t> que </a:t>
            </a:r>
            <a:r>
              <a:rPr lang="en-US" sz="1600" dirty="0" err="1" smtClean="0"/>
              <a:t>d’autre</a:t>
            </a:r>
            <a:r>
              <a:rPr lang="en-US" sz="1600" dirty="0" smtClean="0"/>
              <a:t> </a:t>
            </a:r>
            <a:r>
              <a:rPr lang="en-US" sz="1600" dirty="0" err="1" smtClean="0"/>
              <a:t>critères</a:t>
            </a:r>
            <a:r>
              <a:rPr lang="en-US" sz="1600" dirty="0" smtClean="0"/>
              <a:t> ne </a:t>
            </a:r>
            <a:r>
              <a:rPr lang="en-US" sz="1600" dirty="0" err="1" smtClean="0"/>
              <a:t>s’applique</a:t>
            </a:r>
            <a:r>
              <a:rPr lang="en-US" sz="1600" dirty="0" smtClean="0"/>
              <a:t> a </a:t>
            </a:r>
            <a:r>
              <a:rPr lang="en-US" sz="1600" dirty="0" err="1" smtClean="0"/>
              <a:t>l’action</a:t>
            </a:r>
            <a:r>
              <a:rPr lang="en-US" sz="1600" dirty="0" smtClean="0"/>
              <a:t>.</a:t>
            </a:r>
            <a:endParaRPr lang="es-ES_tradnl" sz="1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5</a:t>
            </a:r>
            <a:endParaRPr lang="es-ES_tradnl" sz="2400" dirty="0">
              <a:solidFill>
                <a:srgbClr val="FFFFFF"/>
              </a:solidFill>
              <a:latin typeface="Fiba" panose="02010500040101020104" pitchFamily="2" charset="0"/>
              <a:ea typeface="+mn-ea"/>
              <a:cs typeface="+mn-cs"/>
            </a:endParaRPr>
          </a:p>
        </p:txBody>
      </p:sp>
      <p:sp>
        <p:nvSpPr>
          <p:cNvPr id="8" name="Rectángulo: esquinas redondeadas 7"/>
          <p:cNvSpPr/>
          <p:nvPr/>
        </p:nvSpPr>
        <p:spPr>
          <a:xfrm>
            <a:off x="457200" y="1490663"/>
            <a:ext cx="1033463" cy="4430712"/>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6000">
                <a:latin typeface="Fiba" panose="02010500040101020104" pitchFamily="2" charset="0"/>
              </a:rPr>
              <a:t>C5</a:t>
            </a:r>
            <a:endParaRPr lang="es-ES_tradnl" sz="6000">
              <a:latin typeface="Fiba" panose="02010500040101020104" pitchFamily="2" charset="0"/>
            </a:endParaRPr>
          </a:p>
        </p:txBody>
      </p:sp>
      <p:sp>
        <p:nvSpPr>
          <p:cNvPr id="5" name="Rectángulo: esquinas redondeadas 4"/>
          <p:cNvSpPr/>
          <p:nvPr/>
        </p:nvSpPr>
        <p:spPr>
          <a:xfrm>
            <a:off x="1725613" y="2182813"/>
            <a:ext cx="6692900" cy="3048000"/>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fr-CA" sz="2400" dirty="0"/>
              <a:t>Un contact causé sur le terrain de jeu par un défenseur sur un attaquant lors des deux dernières minutes de la quatrième période et de chaque prolongation, alors que le ballon est en dehors du terrain pour une remise en jeu et qu'il est encore dans les mains de l'arbitre ou à disposition du joueur effectuant la remise en jeu. </a:t>
            </a:r>
            <a:endParaRPr lang="es-ES_tradnl" sz="900" dirty="0"/>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5</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C5</a:t>
            </a:r>
            <a:endParaRPr lang="es-ES_tradnl" sz="4400" dirty="0">
              <a:latin typeface="Fiba" panose="02010500040101020104" pitchFamily="2" charset="0"/>
            </a:endParaRPr>
          </a:p>
        </p:txBody>
      </p:sp>
      <p:sp>
        <p:nvSpPr>
          <p:cNvPr id="7" name="Rectángulo: esquinas redondeadas 6"/>
          <p:cNvSpPr/>
          <p:nvPr/>
        </p:nvSpPr>
        <p:spPr>
          <a:xfrm>
            <a:off x="1755775" y="1490663"/>
            <a:ext cx="6691313" cy="1243012"/>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dirty="0" err="1" smtClean="0"/>
              <a:t>Ici</a:t>
            </a:r>
            <a:r>
              <a:rPr lang="en-US" dirty="0" smtClean="0"/>
              <a:t> nous </a:t>
            </a:r>
            <a:r>
              <a:rPr lang="en-US" dirty="0" err="1" smtClean="0"/>
              <a:t>pouvons</a:t>
            </a:r>
            <a:r>
              <a:rPr lang="en-US" dirty="0" smtClean="0"/>
              <a:t> </a:t>
            </a:r>
            <a:r>
              <a:rPr lang="en-US" dirty="0" err="1" smtClean="0"/>
              <a:t>voir</a:t>
            </a:r>
            <a:r>
              <a:rPr lang="en-US" dirty="0" smtClean="0"/>
              <a:t> 3 </a:t>
            </a:r>
            <a:r>
              <a:rPr lang="en-US" dirty="0" err="1" smtClean="0"/>
              <a:t>facteurs</a:t>
            </a:r>
            <a:r>
              <a:rPr lang="en-US" dirty="0" smtClean="0"/>
              <a:t> de </a:t>
            </a:r>
            <a:r>
              <a:rPr lang="en-US" dirty="0" err="1" smtClean="0"/>
              <a:t>ce</a:t>
            </a:r>
            <a:r>
              <a:rPr lang="en-US" dirty="0" smtClean="0"/>
              <a:t> </a:t>
            </a:r>
            <a:r>
              <a:rPr lang="en-US" dirty="0" err="1" smtClean="0"/>
              <a:t>critère</a:t>
            </a:r>
            <a:r>
              <a:rPr lang="en-US" dirty="0" smtClean="0"/>
              <a:t>. Les</a:t>
            </a:r>
            <a:r>
              <a:rPr lang="en-US" dirty="0" smtClean="0"/>
              <a:t> 2 </a:t>
            </a:r>
            <a:r>
              <a:rPr lang="en-US" dirty="0" err="1" smtClean="0"/>
              <a:t>dernières</a:t>
            </a:r>
            <a:r>
              <a:rPr lang="en-US" dirty="0" smtClean="0"/>
              <a:t> minutes de </a:t>
            </a:r>
            <a:r>
              <a:rPr lang="en-US" dirty="0" err="1" smtClean="0"/>
              <a:t>jeu</a:t>
            </a:r>
            <a:r>
              <a:rPr lang="en-US" dirty="0" smtClean="0"/>
              <a:t>, le </a:t>
            </a:r>
            <a:r>
              <a:rPr lang="en-US" dirty="0" err="1" smtClean="0"/>
              <a:t>ballon</a:t>
            </a:r>
            <a:r>
              <a:rPr lang="en-US" dirty="0" smtClean="0"/>
              <a:t> à </a:t>
            </a:r>
            <a:r>
              <a:rPr lang="en-US" dirty="0" err="1" smtClean="0"/>
              <a:t>l’extérieur</a:t>
            </a:r>
            <a:r>
              <a:rPr lang="en-US" dirty="0" smtClean="0"/>
              <a:t> pour la remise </a:t>
            </a:r>
            <a:r>
              <a:rPr lang="en-US" dirty="0" err="1" smtClean="0"/>
              <a:t>en</a:t>
            </a:r>
            <a:r>
              <a:rPr lang="en-US" dirty="0" smtClean="0"/>
              <a:t> </a:t>
            </a:r>
            <a:r>
              <a:rPr lang="en-US" dirty="0" err="1" smtClean="0"/>
              <a:t>jeu</a:t>
            </a:r>
            <a:r>
              <a:rPr lang="en-US" dirty="0" smtClean="0"/>
              <a:t> et un possible contact </a:t>
            </a:r>
            <a:r>
              <a:rPr lang="en-US" dirty="0" err="1" smtClean="0"/>
              <a:t>illégal</a:t>
            </a:r>
            <a:r>
              <a:rPr lang="en-US" dirty="0" smtClean="0"/>
              <a:t> du </a:t>
            </a:r>
            <a:r>
              <a:rPr lang="en-US" dirty="0" err="1" smtClean="0"/>
              <a:t>joueur</a:t>
            </a:r>
            <a:r>
              <a:rPr lang="en-US" dirty="0" smtClean="0"/>
              <a:t> </a:t>
            </a:r>
            <a:r>
              <a:rPr lang="en-US" dirty="0" err="1" smtClean="0"/>
              <a:t>défensif</a:t>
            </a:r>
            <a:r>
              <a:rPr lang="en-US" dirty="0" smtClean="0"/>
              <a:t>. Si </a:t>
            </a:r>
            <a:r>
              <a:rPr lang="en-US" dirty="0" err="1" smtClean="0"/>
              <a:t>l’officiel</a:t>
            </a:r>
            <a:r>
              <a:rPr lang="en-US" dirty="0" smtClean="0"/>
              <a:t> </a:t>
            </a:r>
            <a:r>
              <a:rPr lang="en-US" dirty="0" err="1" smtClean="0"/>
              <a:t>appel</a:t>
            </a:r>
            <a:r>
              <a:rPr lang="en-US" dirty="0" smtClean="0"/>
              <a:t> </a:t>
            </a:r>
            <a:r>
              <a:rPr lang="en-US" dirty="0" err="1" smtClean="0"/>
              <a:t>une</a:t>
            </a:r>
            <a:r>
              <a:rPr lang="en-US" dirty="0" smtClean="0"/>
              <a:t> </a:t>
            </a:r>
            <a:r>
              <a:rPr lang="en-US" dirty="0" err="1" smtClean="0"/>
              <a:t>faute</a:t>
            </a:r>
            <a:r>
              <a:rPr lang="en-US" dirty="0" smtClean="0"/>
              <a:t>, </a:t>
            </a:r>
            <a:r>
              <a:rPr lang="en-US" dirty="0" err="1" smtClean="0"/>
              <a:t>elle</a:t>
            </a:r>
            <a:r>
              <a:rPr lang="en-US" dirty="0" smtClean="0"/>
              <a:t> </a:t>
            </a:r>
            <a:r>
              <a:rPr lang="en-US" dirty="0" err="1" smtClean="0"/>
              <a:t>doit</a:t>
            </a:r>
            <a:r>
              <a:rPr lang="en-US" dirty="0" smtClean="0"/>
              <a:t> </a:t>
            </a:r>
            <a:r>
              <a:rPr lang="en-US" dirty="0" err="1" smtClean="0"/>
              <a:t>toujours</a:t>
            </a:r>
            <a:r>
              <a:rPr lang="en-US" dirty="0" smtClean="0"/>
              <a:t> </a:t>
            </a:r>
            <a:r>
              <a:rPr lang="en-US" dirty="0" err="1" smtClean="0"/>
              <a:t>être</a:t>
            </a:r>
            <a:r>
              <a:rPr lang="en-US" dirty="0" smtClean="0"/>
              <a:t> </a:t>
            </a:r>
            <a:r>
              <a:rPr lang="en-US" b="1" u="sng" dirty="0" err="1"/>
              <a:t>A</a:t>
            </a:r>
            <a:r>
              <a:rPr lang="en-US" b="1" u="sng" dirty="0" err="1" smtClean="0"/>
              <a:t>ntisportive</a:t>
            </a:r>
            <a:endParaRPr lang="es-ES_tradnl" b="1" u="sng" dirty="0"/>
          </a:p>
        </p:txBody>
      </p:sp>
      <p:pic>
        <p:nvPicPr>
          <p:cNvPr id="2" name="Imagen 1"/>
          <p:cNvPicPr>
            <a:picLocks noChangeAspect="1"/>
          </p:cNvPicPr>
          <p:nvPr/>
        </p:nvPicPr>
        <p:blipFill rotWithShape="1">
          <a:blip r:embed="rId2" cstate="screen">
            <a:extLst/>
          </a:blip>
          <a:srcRect/>
          <a:stretch/>
        </p:blipFill>
        <p:spPr>
          <a:xfrm>
            <a:off x="457200" y="3333531"/>
            <a:ext cx="6160730" cy="3346972"/>
          </a:xfrm>
          <a:prstGeom prst="rect">
            <a:avLst/>
          </a:prstGeom>
          <a:ln>
            <a:noFill/>
          </a:ln>
          <a:effectLst>
            <a:softEdge rad="112500"/>
          </a:effectLst>
        </p:spPr>
      </p:pic>
      <p:sp>
        <p:nvSpPr>
          <p:cNvPr id="8" name="Elipse 7"/>
          <p:cNvSpPr/>
          <p:nvPr/>
        </p:nvSpPr>
        <p:spPr>
          <a:xfrm>
            <a:off x="5861050" y="5538788"/>
            <a:ext cx="900113" cy="93503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9" name="Elipse 8"/>
          <p:cNvSpPr/>
          <p:nvPr/>
        </p:nvSpPr>
        <p:spPr>
          <a:xfrm>
            <a:off x="457200" y="3282950"/>
            <a:ext cx="900113" cy="935038"/>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0" name="Elipse 9"/>
          <p:cNvSpPr/>
          <p:nvPr/>
        </p:nvSpPr>
        <p:spPr>
          <a:xfrm>
            <a:off x="1839913" y="5538788"/>
            <a:ext cx="898525" cy="93503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a:bodyPr>
          <a:lstStyle/>
          <a:p>
            <a:pPr fontAlgn="auto">
              <a:spcAft>
                <a:spcPts val="0"/>
              </a:spcAft>
              <a:defRPr/>
            </a:pPr>
            <a:r>
              <a:rPr lang="fr-CA" sz="2400" dirty="0"/>
              <a:t>Art. 37 Faute antisportive </a:t>
            </a:r>
            <a:endParaRPr lang="es-ES_tradnl" sz="2400" dirty="0">
              <a:solidFill>
                <a:srgbClr val="FFFFFF"/>
              </a:solidFill>
              <a:latin typeface="Fiba" panose="02010500040101020104" pitchFamily="2" charset="0"/>
              <a:ea typeface="+mn-ea"/>
              <a:cs typeface="+mn-cs"/>
            </a:endParaRPr>
          </a:p>
        </p:txBody>
      </p:sp>
      <p:sp>
        <p:nvSpPr>
          <p:cNvPr id="5" name="Marcador de contenido 4"/>
          <p:cNvSpPr>
            <a:spLocks noGrp="1"/>
          </p:cNvSpPr>
          <p:nvPr>
            <p:ph idx="1"/>
          </p:nvPr>
        </p:nvSpPr>
        <p:spPr>
          <a:xfrm>
            <a:off x="457200" y="2181225"/>
            <a:ext cx="7772400" cy="2047875"/>
          </a:xfrm>
        </p:spPr>
        <p:txBody>
          <a:bodyPr rtlCol="0">
            <a:normAutofit/>
          </a:bodyPr>
          <a:lstStyle/>
          <a:p>
            <a:pPr marL="0" indent="0" algn="just" fontAlgn="auto">
              <a:spcAft>
                <a:spcPts val="0"/>
              </a:spcAft>
              <a:buFont typeface="Arial"/>
              <a:buNone/>
              <a:defRPr/>
            </a:pPr>
            <a:r>
              <a:rPr lang="fr-CA" dirty="0"/>
              <a:t>37.1.2 Les arbitres doivent interpréter la faute antisportive de façon cohérente et consistante tout au long de la rencontre et </a:t>
            </a:r>
            <a:r>
              <a:rPr lang="fr-CA" u="sng" dirty="0">
                <a:solidFill>
                  <a:srgbClr val="FF0000"/>
                </a:solidFill>
              </a:rPr>
              <a:t>juger seulement l'action.</a:t>
            </a:r>
            <a:endParaRPr lang="en-GB" sz="1100" u="sng" dirty="0">
              <a:solidFill>
                <a:srgbClr val="FF0000"/>
              </a:solidFill>
            </a:endParaRPr>
          </a:p>
          <a:p>
            <a:pPr fontAlgn="auto">
              <a:spcAft>
                <a:spcPts val="0"/>
              </a:spcAft>
              <a:buFont typeface="Arial"/>
              <a:buChar char="•"/>
              <a:defRPr/>
            </a:pPr>
            <a:endParaRPr lang="es-ES_tradnl" sz="1000" dirty="0"/>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n 2"/>
          <p:cNvPicPr>
            <a:picLocks noChangeAspect="1"/>
          </p:cNvPicPr>
          <p:nvPr/>
        </p:nvPicPr>
        <p:blipFill>
          <a:blip r:embed="rId2"/>
          <a:srcRect/>
          <a:stretch>
            <a:fillRect/>
          </a:stretch>
        </p:blipFill>
        <p:spPr bwMode="auto">
          <a:xfrm>
            <a:off x="558800" y="3224213"/>
            <a:ext cx="5600700" cy="3409950"/>
          </a:xfrm>
          <a:prstGeom prst="rect">
            <a:avLst/>
          </a:prstGeom>
          <a:noFill/>
          <a:ln w="9525">
            <a:noFill/>
            <a:miter lim="800000"/>
            <a:headEnd/>
            <a:tailEnd/>
          </a:ln>
        </p:spPr>
      </p:pic>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Critère </a:t>
            </a:r>
            <a:r>
              <a:rPr lang="fr-CA" sz="2400" dirty="0" smtClean="0"/>
              <a:t>5</a:t>
            </a:r>
            <a:endParaRPr lang="es-ES_tradnl" sz="2400" dirty="0">
              <a:solidFill>
                <a:srgbClr val="FFFFFF"/>
              </a:solidFill>
              <a:latin typeface="Fiba" panose="02010500040101020104" pitchFamily="2" charset="0"/>
              <a:ea typeface="+mn-ea"/>
              <a:cs typeface="+mn-cs"/>
            </a:endParaRPr>
          </a:p>
        </p:txBody>
      </p:sp>
      <p:sp>
        <p:nvSpPr>
          <p:cNvPr id="6" name="Rectángulo: esquinas redondeadas 5"/>
          <p:cNvSpPr/>
          <p:nvPr/>
        </p:nvSpPr>
        <p:spPr>
          <a:xfrm>
            <a:off x="457200" y="1490663"/>
            <a:ext cx="1033463" cy="1003300"/>
          </a:xfrm>
          <a:prstGeom prst="roundRect">
            <a:avLst/>
          </a:prstGeom>
          <a:solidFill>
            <a:srgbClr val="8C0A32"/>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s-ES" sz="4400" dirty="0">
                <a:latin typeface="Fiba" panose="02010500040101020104" pitchFamily="2" charset="0"/>
              </a:rPr>
              <a:t>C5</a:t>
            </a:r>
            <a:endParaRPr lang="es-ES_tradnl" sz="4400" dirty="0">
              <a:latin typeface="Fiba" panose="02010500040101020104" pitchFamily="2" charset="0"/>
            </a:endParaRPr>
          </a:p>
        </p:txBody>
      </p:sp>
      <p:sp>
        <p:nvSpPr>
          <p:cNvPr id="9" name="Elipse 8"/>
          <p:cNvSpPr/>
          <p:nvPr/>
        </p:nvSpPr>
        <p:spPr>
          <a:xfrm>
            <a:off x="887413" y="3224213"/>
            <a:ext cx="900112" cy="936625"/>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0" name="Elipse 9"/>
          <p:cNvSpPr/>
          <p:nvPr/>
        </p:nvSpPr>
        <p:spPr>
          <a:xfrm>
            <a:off x="2459038" y="4638675"/>
            <a:ext cx="900112" cy="935038"/>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8" name="Elipse 7"/>
          <p:cNvSpPr/>
          <p:nvPr/>
        </p:nvSpPr>
        <p:spPr>
          <a:xfrm>
            <a:off x="5184775" y="3856038"/>
            <a:ext cx="900113" cy="935037"/>
          </a:xfrm>
          <a:prstGeom prst="ellipse">
            <a:avLst/>
          </a:prstGeom>
          <a:noFill/>
          <a:ln w="28575">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11" name="Rectángulo: esquinas redondeadas 10"/>
          <p:cNvSpPr/>
          <p:nvPr/>
        </p:nvSpPr>
        <p:spPr>
          <a:xfrm>
            <a:off x="1755775" y="1490663"/>
            <a:ext cx="6691313" cy="1304925"/>
          </a:xfrm>
          <a:prstGeom prst="roundRect">
            <a:avLst/>
          </a:prstGeom>
          <a:ln w="38100">
            <a:solidFill>
              <a:srgbClr val="C00000"/>
            </a:solidFill>
            <a:prstDash val="dash"/>
          </a:ln>
        </p:spPr>
        <p:style>
          <a:lnRef idx="2">
            <a:schemeClr val="accent5"/>
          </a:lnRef>
          <a:fillRef idx="1">
            <a:schemeClr val="lt1"/>
          </a:fillRef>
          <a:effectRef idx="0">
            <a:schemeClr val="accent5"/>
          </a:effectRef>
          <a:fontRef idx="minor">
            <a:schemeClr val="dk1"/>
          </a:fontRef>
        </p:style>
        <p:txBody>
          <a:bodyPr anchor="ctr"/>
          <a:lstStyle/>
          <a:p>
            <a:pPr marL="93663" lvl="1" algn="just" fontAlgn="auto">
              <a:spcBef>
                <a:spcPts val="0"/>
              </a:spcBef>
              <a:spcAft>
                <a:spcPts val="0"/>
              </a:spcAft>
              <a:defRPr/>
            </a:pPr>
            <a:r>
              <a:rPr lang="en-US" dirty="0" err="1"/>
              <a:t>Ici</a:t>
            </a:r>
            <a:r>
              <a:rPr lang="en-US" dirty="0"/>
              <a:t> nous </a:t>
            </a:r>
            <a:r>
              <a:rPr lang="en-US" dirty="0" err="1"/>
              <a:t>pouvons</a:t>
            </a:r>
            <a:r>
              <a:rPr lang="en-US" dirty="0"/>
              <a:t> </a:t>
            </a:r>
            <a:r>
              <a:rPr lang="en-US" dirty="0" err="1"/>
              <a:t>voir</a:t>
            </a:r>
            <a:r>
              <a:rPr lang="en-US" dirty="0"/>
              <a:t> 3 </a:t>
            </a:r>
            <a:r>
              <a:rPr lang="en-US" dirty="0" err="1"/>
              <a:t>facteurs</a:t>
            </a:r>
            <a:r>
              <a:rPr lang="en-US" dirty="0"/>
              <a:t> de </a:t>
            </a:r>
            <a:r>
              <a:rPr lang="en-US" dirty="0" err="1"/>
              <a:t>ce</a:t>
            </a:r>
            <a:r>
              <a:rPr lang="en-US" dirty="0"/>
              <a:t> </a:t>
            </a:r>
            <a:r>
              <a:rPr lang="en-US" dirty="0" err="1"/>
              <a:t>critère</a:t>
            </a:r>
            <a:r>
              <a:rPr lang="en-US" dirty="0"/>
              <a:t>. Les 2 </a:t>
            </a:r>
            <a:r>
              <a:rPr lang="en-US" dirty="0" err="1" smtClean="0"/>
              <a:t>dernières</a:t>
            </a:r>
            <a:r>
              <a:rPr lang="en-US" dirty="0" smtClean="0"/>
              <a:t> </a:t>
            </a:r>
            <a:r>
              <a:rPr lang="en-US" dirty="0"/>
              <a:t>minutes de </a:t>
            </a:r>
            <a:r>
              <a:rPr lang="en-US" dirty="0" err="1"/>
              <a:t>jeu</a:t>
            </a:r>
            <a:r>
              <a:rPr lang="en-US" dirty="0"/>
              <a:t>, </a:t>
            </a:r>
            <a:r>
              <a:rPr lang="en-US" dirty="0" err="1"/>
              <a:t>ballon</a:t>
            </a:r>
            <a:r>
              <a:rPr lang="en-US" dirty="0"/>
              <a:t> à </a:t>
            </a:r>
            <a:r>
              <a:rPr lang="en-US" dirty="0" err="1"/>
              <a:t>l’extérieur</a:t>
            </a:r>
            <a:r>
              <a:rPr lang="en-US" dirty="0"/>
              <a:t> pour la remise </a:t>
            </a:r>
            <a:r>
              <a:rPr lang="en-US" dirty="0" err="1"/>
              <a:t>en</a:t>
            </a:r>
            <a:r>
              <a:rPr lang="en-US" dirty="0"/>
              <a:t> </a:t>
            </a:r>
            <a:r>
              <a:rPr lang="en-US" dirty="0" err="1"/>
              <a:t>jeu</a:t>
            </a:r>
            <a:r>
              <a:rPr lang="en-US" dirty="0"/>
              <a:t> et un possible contact illegal du </a:t>
            </a:r>
            <a:r>
              <a:rPr lang="en-US" dirty="0" err="1"/>
              <a:t>joueur</a:t>
            </a:r>
            <a:r>
              <a:rPr lang="en-US" dirty="0"/>
              <a:t> </a:t>
            </a:r>
            <a:r>
              <a:rPr lang="en-US" dirty="0" err="1"/>
              <a:t>défensif</a:t>
            </a:r>
            <a:r>
              <a:rPr lang="en-US" dirty="0"/>
              <a:t>. Si </a:t>
            </a:r>
            <a:r>
              <a:rPr lang="en-US" dirty="0" err="1"/>
              <a:t>l’official</a:t>
            </a:r>
            <a:r>
              <a:rPr lang="en-US" dirty="0"/>
              <a:t> </a:t>
            </a:r>
            <a:r>
              <a:rPr lang="en-US" dirty="0" err="1"/>
              <a:t>appel</a:t>
            </a:r>
            <a:r>
              <a:rPr lang="en-US" dirty="0"/>
              <a:t> </a:t>
            </a:r>
            <a:r>
              <a:rPr lang="en-US" dirty="0" err="1"/>
              <a:t>une</a:t>
            </a:r>
            <a:r>
              <a:rPr lang="en-US" dirty="0"/>
              <a:t> </a:t>
            </a:r>
            <a:r>
              <a:rPr lang="en-US" dirty="0" err="1"/>
              <a:t>faute</a:t>
            </a:r>
            <a:r>
              <a:rPr lang="en-US" dirty="0"/>
              <a:t>, </a:t>
            </a:r>
            <a:r>
              <a:rPr lang="en-US" dirty="0" err="1"/>
              <a:t>elle</a:t>
            </a:r>
            <a:r>
              <a:rPr lang="en-US" dirty="0"/>
              <a:t> </a:t>
            </a:r>
            <a:r>
              <a:rPr lang="en-US" dirty="0" err="1"/>
              <a:t>doit</a:t>
            </a:r>
            <a:r>
              <a:rPr lang="en-US" dirty="0"/>
              <a:t> </a:t>
            </a:r>
            <a:r>
              <a:rPr lang="en-US" dirty="0" err="1"/>
              <a:t>toujours</a:t>
            </a:r>
            <a:r>
              <a:rPr lang="en-US" dirty="0"/>
              <a:t> </a:t>
            </a:r>
            <a:r>
              <a:rPr lang="en-US" dirty="0" err="1"/>
              <a:t>être</a:t>
            </a:r>
            <a:r>
              <a:rPr lang="en-US" dirty="0"/>
              <a:t> </a:t>
            </a:r>
            <a:r>
              <a:rPr lang="en-US" b="1" u="sng" dirty="0" err="1"/>
              <a:t>Antisportive</a:t>
            </a:r>
            <a:endParaRPr lang="es-ES_tradnl" b="1" u="sng" dirty="0"/>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a:bodyPr>
          <a:lstStyle/>
          <a:p>
            <a:pPr fontAlgn="auto">
              <a:spcAft>
                <a:spcPts val="0"/>
              </a:spcAft>
              <a:defRPr/>
            </a:pPr>
            <a:r>
              <a:rPr lang="fr-CA" sz="2400" dirty="0"/>
              <a:t>Art. 37 Faute antisportive </a:t>
            </a:r>
            <a:endParaRPr lang="es-ES_tradnl" sz="2400" dirty="0">
              <a:solidFill>
                <a:srgbClr val="FFFFFF"/>
              </a:solidFill>
              <a:latin typeface="Fiba" panose="02010500040101020104" pitchFamily="2" charset="0"/>
              <a:ea typeface="+mn-ea"/>
              <a:cs typeface="+mn-cs"/>
            </a:endParaRPr>
          </a:p>
        </p:txBody>
      </p:sp>
      <p:sp>
        <p:nvSpPr>
          <p:cNvPr id="5" name="Marcador de contenido 4"/>
          <p:cNvSpPr>
            <a:spLocks noGrp="1"/>
          </p:cNvSpPr>
          <p:nvPr>
            <p:ph idx="1"/>
          </p:nvPr>
        </p:nvSpPr>
        <p:spPr>
          <a:xfrm>
            <a:off x="357188" y="1352551"/>
            <a:ext cx="8701752" cy="5239636"/>
          </a:xfrm>
        </p:spPr>
        <p:txBody>
          <a:bodyPr rtlCol="0">
            <a:normAutofit fontScale="85000" lnSpcReduction="10000"/>
          </a:bodyPr>
          <a:lstStyle/>
          <a:p>
            <a:pPr marL="0" indent="0" fontAlgn="auto">
              <a:spcAft>
                <a:spcPts val="0"/>
              </a:spcAft>
              <a:buFont typeface="Arial"/>
              <a:buNone/>
              <a:defRPr/>
            </a:pPr>
            <a:r>
              <a:rPr lang="fr-CA" sz="2000" b="1" dirty="0"/>
              <a:t>37.2 Sanction </a:t>
            </a:r>
            <a:endParaRPr lang="fr-CA" sz="2000" b="1" dirty="0" smtClean="0"/>
          </a:p>
          <a:p>
            <a:pPr marL="0" indent="0" fontAlgn="auto">
              <a:spcAft>
                <a:spcPts val="0"/>
              </a:spcAft>
              <a:buFont typeface="Arial"/>
              <a:buNone/>
              <a:defRPr/>
            </a:pPr>
            <a:r>
              <a:rPr lang="fr-CA" sz="2000" dirty="0" smtClean="0"/>
              <a:t>37.2.1 </a:t>
            </a:r>
            <a:r>
              <a:rPr lang="fr-CA" sz="2000" dirty="0"/>
              <a:t>Une faute antisportive doit être infligée au fautif. </a:t>
            </a:r>
            <a:endParaRPr lang="fr-CA" sz="2000" dirty="0" smtClean="0"/>
          </a:p>
          <a:p>
            <a:pPr marL="0" indent="0" fontAlgn="auto">
              <a:spcAft>
                <a:spcPts val="0"/>
              </a:spcAft>
              <a:buFont typeface="Arial"/>
              <a:buNone/>
              <a:defRPr/>
            </a:pPr>
            <a:r>
              <a:rPr lang="fr-CA" sz="2000" dirty="0" smtClean="0"/>
              <a:t>37.2.2 </a:t>
            </a:r>
            <a:r>
              <a:rPr lang="fr-CA" sz="2000" dirty="0"/>
              <a:t>Des lancers francs seront accordés au joueur sur lequel la faute a été commise, suivis de : </a:t>
            </a:r>
            <a:endParaRPr lang="fr-CA" sz="2000" dirty="0" smtClean="0"/>
          </a:p>
          <a:p>
            <a:pPr marL="0" indent="0" fontAlgn="auto">
              <a:spcAft>
                <a:spcPts val="0"/>
              </a:spcAft>
              <a:buFont typeface="Arial"/>
              <a:buNone/>
              <a:defRPr/>
            </a:pPr>
            <a:r>
              <a:rPr lang="fr-CA" sz="2000" dirty="0" smtClean="0"/>
              <a:t>	• </a:t>
            </a:r>
            <a:r>
              <a:rPr lang="fr-CA" sz="1600" dirty="0"/>
              <a:t>Une remise en jeu dans le prolongement de la ligne médiane, à l’opposé de la table de marque</a:t>
            </a:r>
            <a:r>
              <a:rPr lang="fr-CA" sz="1600" dirty="0" smtClean="0"/>
              <a:t>,</a:t>
            </a:r>
          </a:p>
          <a:p>
            <a:pPr marL="0" indent="0" fontAlgn="auto">
              <a:spcAft>
                <a:spcPts val="0"/>
              </a:spcAft>
              <a:buFont typeface="Arial"/>
              <a:buNone/>
              <a:defRPr/>
            </a:pPr>
            <a:r>
              <a:rPr lang="fr-CA" sz="2000" dirty="0" smtClean="0"/>
              <a:t> 	• </a:t>
            </a:r>
            <a:r>
              <a:rPr lang="fr-CA" sz="2000" dirty="0"/>
              <a:t>Un entre-deux dans le cercle central pour commencer la première période</a:t>
            </a:r>
            <a:r>
              <a:rPr lang="fr-CA" sz="2000" dirty="0" smtClean="0"/>
              <a:t>.</a:t>
            </a:r>
          </a:p>
          <a:p>
            <a:pPr marL="0" indent="0" fontAlgn="auto">
              <a:spcAft>
                <a:spcPts val="0"/>
              </a:spcAft>
              <a:buFont typeface="Arial"/>
              <a:buNone/>
              <a:defRPr/>
            </a:pPr>
            <a:r>
              <a:rPr lang="fr-CA" sz="2000" dirty="0" smtClean="0"/>
              <a:t> </a:t>
            </a:r>
            <a:r>
              <a:rPr lang="fr-CA" sz="2000" dirty="0"/>
              <a:t>Le nombre de lancers francs accordés doit être comme suit : </a:t>
            </a:r>
            <a:endParaRPr lang="fr-CA" sz="2000" dirty="0" smtClean="0"/>
          </a:p>
          <a:p>
            <a:pPr marL="0" indent="0" fontAlgn="auto">
              <a:spcAft>
                <a:spcPts val="0"/>
              </a:spcAft>
              <a:buFont typeface="Arial"/>
              <a:buNone/>
              <a:defRPr/>
            </a:pPr>
            <a:r>
              <a:rPr lang="fr-CA" sz="2000" dirty="0" smtClean="0"/>
              <a:t>	• </a:t>
            </a:r>
            <a:r>
              <a:rPr lang="fr-CA" sz="2000" dirty="0"/>
              <a:t>Si la faute est commise sur un joueur qui n’est pas en action de tir : 2 lancers </a:t>
            </a:r>
            <a:r>
              <a:rPr lang="fr-CA" sz="2000" dirty="0" smtClean="0"/>
              <a:t>	francs</a:t>
            </a:r>
            <a:r>
              <a:rPr lang="fr-CA" sz="2000" dirty="0"/>
              <a:t>. </a:t>
            </a:r>
            <a:endParaRPr lang="fr-CA" sz="2000" dirty="0" smtClean="0"/>
          </a:p>
          <a:p>
            <a:pPr marL="0" indent="0" fontAlgn="auto">
              <a:spcAft>
                <a:spcPts val="0"/>
              </a:spcAft>
              <a:buFont typeface="Arial"/>
              <a:buNone/>
              <a:defRPr/>
            </a:pPr>
            <a:r>
              <a:rPr lang="fr-CA" sz="2000" dirty="0" smtClean="0"/>
              <a:t>	• </a:t>
            </a:r>
            <a:r>
              <a:rPr lang="fr-CA" sz="2000" dirty="0"/>
              <a:t>Si la faute est commise sur un joueur en action de tir : le panier compte s’il est </a:t>
            </a:r>
            <a:r>
              <a:rPr lang="fr-CA" sz="2000" dirty="0" smtClean="0"/>
              <a:t>	réussi </a:t>
            </a:r>
            <a:r>
              <a:rPr lang="fr-CA" sz="2000" dirty="0"/>
              <a:t>et il est accordé 1 lancer franc en supplément. </a:t>
            </a:r>
            <a:endParaRPr lang="fr-CA" sz="2000" dirty="0" smtClean="0"/>
          </a:p>
          <a:p>
            <a:pPr marL="0" indent="0" fontAlgn="auto">
              <a:spcAft>
                <a:spcPts val="0"/>
              </a:spcAft>
              <a:buFont typeface="Arial"/>
              <a:buNone/>
              <a:defRPr/>
            </a:pPr>
            <a:r>
              <a:rPr lang="fr-CA" sz="2000" dirty="0" smtClean="0"/>
              <a:t>	• </a:t>
            </a:r>
            <a:r>
              <a:rPr lang="fr-CA" sz="2000" dirty="0"/>
              <a:t>Si la faute est commise sur un joueur en action de tir et que le panier est n'est pas </a:t>
            </a:r>
            <a:r>
              <a:rPr lang="fr-CA" sz="2000" dirty="0" smtClean="0"/>
              <a:t>	marqué </a:t>
            </a:r>
            <a:r>
              <a:rPr lang="fr-CA" sz="2000" dirty="0"/>
              <a:t>: 2 ou 3 lancers francs. </a:t>
            </a:r>
            <a:endParaRPr lang="fr-CA" sz="2000" dirty="0" smtClean="0"/>
          </a:p>
          <a:p>
            <a:pPr marL="0" indent="0" fontAlgn="auto">
              <a:spcAft>
                <a:spcPts val="0"/>
              </a:spcAft>
              <a:buFont typeface="Arial"/>
              <a:buNone/>
              <a:defRPr/>
            </a:pPr>
            <a:r>
              <a:rPr lang="fr-CA" sz="2000" dirty="0" smtClean="0"/>
              <a:t>37.2.3 </a:t>
            </a:r>
            <a:r>
              <a:rPr lang="fr-CA" sz="2000" dirty="0"/>
              <a:t>Un joueur doit être disqualifié pour le reste de la rencontre lorsqu’il est sanctionné soit de 2 fautes antisportives, soit de 2 fautes techniques, </a:t>
            </a:r>
            <a:r>
              <a:rPr lang="fr-CA" sz="2000" u="sng" dirty="0">
                <a:solidFill>
                  <a:srgbClr val="FF0000"/>
                </a:solidFill>
              </a:rPr>
              <a:t>soit d’une faute antisportive et d’une et d’une faute technique.</a:t>
            </a:r>
            <a:r>
              <a:rPr lang="fr-CA" sz="2000" dirty="0"/>
              <a:t> </a:t>
            </a:r>
            <a:endParaRPr lang="fr-CA" sz="2000" dirty="0" smtClean="0"/>
          </a:p>
          <a:p>
            <a:pPr marL="0" indent="0" fontAlgn="auto">
              <a:spcAft>
                <a:spcPts val="0"/>
              </a:spcAft>
              <a:buFont typeface="Arial"/>
              <a:buNone/>
              <a:defRPr/>
            </a:pPr>
            <a:r>
              <a:rPr lang="fr-CA" sz="2000" dirty="0" smtClean="0"/>
              <a:t>37.2.4 </a:t>
            </a:r>
            <a:r>
              <a:rPr lang="fr-CA" sz="2000" dirty="0"/>
              <a:t>Si un joueur est disqualifié selon l’Art.37.2.3, la faute antisportive doit être la seule à être sanctionnée et aucune sanction supplémentaire pour la disqualification ne doit être exécutée.</a:t>
            </a:r>
            <a:endParaRPr lang="en-GB" sz="1100" dirty="0"/>
          </a:p>
          <a:p>
            <a:pPr fontAlgn="auto">
              <a:spcAft>
                <a:spcPts val="0"/>
              </a:spcAft>
              <a:buFont typeface="Arial"/>
              <a:buChar char="•"/>
              <a:defRPr/>
            </a:pPr>
            <a:endParaRPr lang="es-ES_tradnl" sz="1000" dirty="0"/>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Rectangle 5"/>
          <p:cNvSpPr txBox="1">
            <a:spLocks noChangeArrowheads="1"/>
          </p:cNvSpPr>
          <p:nvPr/>
        </p:nvSpPr>
        <p:spPr bwMode="auto">
          <a:xfrm>
            <a:off x="495300" y="1682750"/>
            <a:ext cx="6913563" cy="974725"/>
          </a:xfrm>
          <a:prstGeom prst="rect">
            <a:avLst/>
          </a:prstGeom>
          <a:noFill/>
          <a:ln w="9525">
            <a:noFill/>
            <a:miter lim="800000"/>
            <a:headEnd/>
            <a:tailEnd/>
          </a:ln>
        </p:spPr>
        <p:txBody>
          <a:bodyPr lIns="0" tIns="0" rIns="0" bIns="0"/>
          <a:lstStyle/>
          <a:p>
            <a:pPr defTabSz="914400">
              <a:defRPr/>
            </a:pPr>
            <a:r>
              <a:rPr lang="en-US" sz="3200" dirty="0" err="1" smtClean="0">
                <a:solidFill>
                  <a:schemeClr val="bg1"/>
                </a:solidFill>
                <a:latin typeface="Fiba"/>
                <a:ea typeface="+mj-ea"/>
                <a:cs typeface="Fiba"/>
              </a:rPr>
              <a:t>Cas</a:t>
            </a:r>
            <a:r>
              <a:rPr lang="en-US" sz="3200" dirty="0" smtClean="0">
                <a:solidFill>
                  <a:schemeClr val="bg1"/>
                </a:solidFill>
                <a:latin typeface="Fiba"/>
                <a:ea typeface="+mj-ea"/>
                <a:cs typeface="Fiba"/>
              </a:rPr>
              <a:t> </a:t>
            </a:r>
            <a:r>
              <a:rPr lang="en-US" sz="3200" dirty="0" err="1" smtClean="0">
                <a:solidFill>
                  <a:schemeClr val="bg1"/>
                </a:solidFill>
                <a:latin typeface="Fiba"/>
                <a:ea typeface="+mj-ea"/>
                <a:cs typeface="Fiba"/>
              </a:rPr>
              <a:t>pratiques</a:t>
            </a:r>
            <a:endParaRPr lang="en-US" sz="3200" dirty="0">
              <a:solidFill>
                <a:schemeClr val="bg1"/>
              </a:solidFill>
              <a:latin typeface="Fiba"/>
              <a:ea typeface="+mj-ea"/>
              <a:cs typeface="Fiba"/>
            </a:endParaRPr>
          </a:p>
        </p:txBody>
      </p:sp>
      <p:sp>
        <p:nvSpPr>
          <p:cNvPr id="33795" name="Suorakulmio 1"/>
          <p:cNvSpPr>
            <a:spLocks noChangeArrowheads="1"/>
          </p:cNvSpPr>
          <p:nvPr/>
        </p:nvSpPr>
        <p:spPr bwMode="auto">
          <a:xfrm>
            <a:off x="436563" y="2770188"/>
            <a:ext cx="184150" cy="768350"/>
          </a:xfrm>
          <a:prstGeom prst="rect">
            <a:avLst/>
          </a:prstGeom>
          <a:noFill/>
          <a:ln w="9525">
            <a:noFill/>
            <a:miter lim="800000"/>
            <a:headEnd/>
            <a:tailEnd/>
          </a:ln>
        </p:spPr>
        <p:txBody>
          <a:bodyPr wrap="none">
            <a:spAutoFit/>
          </a:bodyPr>
          <a:lstStyle/>
          <a:p>
            <a:pPr defTabSz="914400"/>
            <a:endParaRPr lang="es-ES" sz="4400">
              <a:solidFill>
                <a:schemeClr val="bg1"/>
              </a:solidFill>
              <a:latin typeface="Fiba"/>
              <a:ea typeface="Fiba"/>
              <a:cs typeface="Fiba"/>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r>
              <a:rPr lang="fr-CA" sz="2400" dirty="0" smtClean="0"/>
              <a:t/>
            </a:r>
            <a:br>
              <a:rPr lang="fr-CA" sz="2400" dirty="0" smtClean="0"/>
            </a:br>
            <a:r>
              <a:rPr lang="fr-CA" sz="2400" dirty="0" smtClean="0"/>
              <a:t>5 critères </a:t>
            </a:r>
            <a:r>
              <a:rPr lang="fr-CA" sz="3100" dirty="0" smtClean="0"/>
              <a:t>existe</a:t>
            </a:r>
            <a:endParaRPr lang="es-ES_tradnl" sz="2400" dirty="0">
              <a:solidFill>
                <a:srgbClr val="FFFFFF"/>
              </a:solidFill>
              <a:latin typeface="Fiba" panose="02010500040101020104" pitchFamily="2" charset="0"/>
              <a:ea typeface="+mn-ea"/>
              <a:cs typeface="+mn-cs"/>
            </a:endParaRPr>
          </a:p>
        </p:txBody>
      </p:sp>
      <p:sp>
        <p:nvSpPr>
          <p:cNvPr id="5" name="Marcador de contenido 4"/>
          <p:cNvSpPr>
            <a:spLocks noGrp="1"/>
          </p:cNvSpPr>
          <p:nvPr>
            <p:ph idx="1"/>
          </p:nvPr>
        </p:nvSpPr>
        <p:spPr>
          <a:xfrm>
            <a:off x="457200" y="1301750"/>
            <a:ext cx="7743825" cy="3940175"/>
          </a:xfrm>
        </p:spPr>
        <p:txBody>
          <a:bodyPr rtlCol="0">
            <a:normAutofit/>
          </a:bodyPr>
          <a:lstStyle/>
          <a:p>
            <a:pPr marL="400050" lvl="1" indent="0" algn="just" fontAlgn="auto">
              <a:spcAft>
                <a:spcPts val="0"/>
              </a:spcAft>
              <a:buFont typeface="Arial"/>
              <a:buNone/>
              <a:defRPr/>
            </a:pPr>
            <a:endParaRPr lang="en-GB" sz="1900" b="1" u="sng" dirty="0">
              <a:latin typeface="Univers 57 Condensed" charset="0"/>
              <a:ea typeface="Univers 57 Condensed" charset="0"/>
              <a:cs typeface="Univers 57 Condensed" charset="0"/>
            </a:endParaRPr>
          </a:p>
          <a:p>
            <a:pPr marL="361950" lvl="1" indent="-361950" algn="just" fontAlgn="auto">
              <a:spcAft>
                <a:spcPts val="0"/>
              </a:spcAft>
              <a:buFont typeface="+mj-lt"/>
              <a:buAutoNum type="arabicPeriod"/>
              <a:defRPr/>
            </a:pPr>
            <a:r>
              <a:rPr lang="fr-CA" sz="2000" dirty="0"/>
              <a:t>Une tentative non légitime de jouer directement le ballon dans l'esprit et l'intention des règles</a:t>
            </a:r>
            <a:endParaRPr lang="en-GB" sz="2000" dirty="0">
              <a:latin typeface="Univers 57 Condensed" charset="0"/>
              <a:ea typeface="Univers 57 Condensed" charset="0"/>
              <a:cs typeface="Univers 57 Condensed" charset="0"/>
            </a:endParaRPr>
          </a:p>
          <a:p>
            <a:pPr marL="361950" lvl="1" indent="-361950" algn="just" fontAlgn="auto">
              <a:spcAft>
                <a:spcPts val="0"/>
              </a:spcAft>
              <a:buFont typeface="+mj-lt"/>
              <a:buAutoNum type="arabicPeriod"/>
              <a:defRPr/>
            </a:pPr>
            <a:r>
              <a:rPr lang="fr-CA" sz="2000" dirty="0"/>
              <a:t>Un contact dur, excessif, causé par un joueur faisant un effort pour jouer le ballon </a:t>
            </a:r>
            <a:r>
              <a:rPr lang="fr-CA" sz="2000" u="sng" dirty="0">
                <a:solidFill>
                  <a:srgbClr val="FF0000"/>
                </a:solidFill>
              </a:rPr>
              <a:t>ou un adversaire</a:t>
            </a:r>
            <a:r>
              <a:rPr lang="en-GB" sz="2000" u="sng" dirty="0">
                <a:solidFill>
                  <a:srgbClr val="FF0000"/>
                </a:solidFill>
                <a:latin typeface="Univers 57 Condensed" charset="0"/>
                <a:ea typeface="Univers 57 Condensed" charset="0"/>
                <a:cs typeface="Univers 57 Condensed" charset="0"/>
              </a:rPr>
              <a:t> </a:t>
            </a:r>
            <a:endParaRPr lang="en-GB" sz="2000" u="sng" dirty="0" smtClean="0">
              <a:solidFill>
                <a:srgbClr val="FF0000"/>
              </a:solidFill>
              <a:latin typeface="Univers 57 Condensed" charset="0"/>
              <a:ea typeface="Univers 57 Condensed" charset="0"/>
              <a:cs typeface="Univers 57 Condensed" charset="0"/>
            </a:endParaRPr>
          </a:p>
          <a:p>
            <a:pPr marL="361950" lvl="1" indent="-361950" algn="just" fontAlgn="auto">
              <a:spcAft>
                <a:spcPts val="0"/>
              </a:spcAft>
              <a:buFont typeface="+mj-lt"/>
              <a:buAutoNum type="arabicPeriod"/>
              <a:defRPr/>
            </a:pPr>
            <a:endParaRPr lang="en-GB" sz="2000" b="1" dirty="0">
              <a:solidFill>
                <a:srgbClr val="FF0000"/>
              </a:solidFill>
              <a:latin typeface="Univers 57 Condensed" charset="0"/>
              <a:ea typeface="Univers 57 Condensed" charset="0"/>
              <a:cs typeface="Univers 57 Condensed" charset="0"/>
            </a:endParaRPr>
          </a:p>
          <a:p>
            <a:pPr marL="361950" lvl="1" indent="-361950" algn="just" fontAlgn="auto">
              <a:spcAft>
                <a:spcPts val="0"/>
              </a:spcAft>
              <a:buFont typeface="+mj-lt"/>
              <a:buAutoNum type="arabicPeriod"/>
              <a:defRPr/>
            </a:pPr>
            <a:r>
              <a:rPr lang="fr-CA" sz="2000" u="sng" dirty="0">
                <a:solidFill>
                  <a:srgbClr val="FF0000"/>
                </a:solidFill>
              </a:rPr>
              <a:t>Un contact non nécessaire provoqué par un défenseur dans le but de stopper la progression de l’équipe attaquante lors d’une transition (montée de balle) </a:t>
            </a:r>
            <a:endParaRPr lang="fr-CA" sz="2000" u="sng" dirty="0" smtClean="0">
              <a:solidFill>
                <a:srgbClr val="FF0000"/>
              </a:solidFill>
            </a:endParaRPr>
          </a:p>
          <a:p>
            <a:pPr marL="0" lvl="1" indent="0" algn="just" fontAlgn="auto">
              <a:spcAft>
                <a:spcPts val="0"/>
              </a:spcAft>
              <a:buNone/>
              <a:defRPr/>
            </a:pPr>
            <a:r>
              <a:rPr lang="fr-CA" sz="2000" dirty="0" smtClean="0">
                <a:solidFill>
                  <a:srgbClr val="FF0000"/>
                </a:solidFill>
              </a:rPr>
              <a:t>	</a:t>
            </a:r>
            <a:r>
              <a:rPr lang="fr-CA" sz="2000" u="sng" dirty="0" smtClean="0">
                <a:solidFill>
                  <a:srgbClr val="FF0000"/>
                </a:solidFill>
              </a:rPr>
              <a:t>• </a:t>
            </a:r>
            <a:r>
              <a:rPr lang="fr-CA" sz="2000" u="sng" dirty="0">
                <a:solidFill>
                  <a:srgbClr val="FF0000"/>
                </a:solidFill>
              </a:rPr>
              <a:t>Ceci s’applique jusqu’à ce que le joueur attaquant commence </a:t>
            </a:r>
            <a:r>
              <a:rPr lang="fr-CA" sz="2000" dirty="0" smtClean="0">
                <a:solidFill>
                  <a:srgbClr val="FF0000"/>
                </a:solidFill>
              </a:rPr>
              <a:t>	</a:t>
            </a:r>
            <a:r>
              <a:rPr lang="fr-CA" sz="2000" u="sng" dirty="0" smtClean="0">
                <a:solidFill>
                  <a:srgbClr val="FF0000"/>
                </a:solidFill>
              </a:rPr>
              <a:t>une </a:t>
            </a:r>
            <a:r>
              <a:rPr lang="fr-CA" sz="2000" u="sng" dirty="0">
                <a:solidFill>
                  <a:srgbClr val="FF0000"/>
                </a:solidFill>
              </a:rPr>
              <a:t>action de tir</a:t>
            </a:r>
            <a:endParaRPr lang="en-GB" sz="2000" b="1" u="sng" dirty="0">
              <a:solidFill>
                <a:srgbClr val="FF0000"/>
              </a:solidFill>
              <a:latin typeface="Univers 57 Condensed" charset="0"/>
              <a:ea typeface="Univers 57 Condensed" charset="0"/>
              <a:cs typeface="Univers 57 Condensed"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a:t>5 critères </a:t>
            </a:r>
            <a:r>
              <a:rPr lang="fr-CA" sz="3100" dirty="0"/>
              <a:t>existe</a:t>
            </a:r>
            <a:endParaRPr lang="es-ES_tradnl" sz="2400" dirty="0">
              <a:solidFill>
                <a:srgbClr val="FFFFFF"/>
              </a:solidFill>
              <a:latin typeface="Fiba" panose="02010500040101020104" pitchFamily="2" charset="0"/>
              <a:ea typeface="+mn-ea"/>
              <a:cs typeface="+mn-cs"/>
            </a:endParaRPr>
          </a:p>
        </p:txBody>
      </p:sp>
      <p:sp>
        <p:nvSpPr>
          <p:cNvPr id="35842" name="Marcador de contenido 4"/>
          <p:cNvSpPr>
            <a:spLocks noGrp="1"/>
          </p:cNvSpPr>
          <p:nvPr>
            <p:ph idx="1"/>
          </p:nvPr>
        </p:nvSpPr>
        <p:spPr>
          <a:xfrm>
            <a:off x="371475" y="1873250"/>
            <a:ext cx="7734300" cy="3971925"/>
          </a:xfrm>
        </p:spPr>
        <p:txBody>
          <a:bodyPr/>
          <a:lstStyle/>
          <a:p>
            <a:pPr marL="361950" lvl="1" indent="-276225" algn="just">
              <a:buFont typeface="Calibri" pitchFamily="34" charset="0"/>
              <a:buAutoNum type="arabicPeriod" startAt="4"/>
            </a:pPr>
            <a:r>
              <a:rPr lang="fr-CA" sz="2000" dirty="0"/>
              <a:t>Un contact latéral ou par derrière commis sur le terrain de jeu sur un adversaire par un défenseur tentant d’arrêter une contre-attaque alors qu’il n’y a aucun défenseur entre le joueur attaquant et le panier de l’adversaire</a:t>
            </a:r>
            <a:r>
              <a:rPr lang="en-GB" sz="2000" dirty="0" smtClean="0">
                <a:latin typeface="Univers 57 Condensed"/>
                <a:ea typeface="Univers 57 Condensed"/>
                <a:cs typeface="Univers 57 Condensed"/>
              </a:rPr>
              <a:t>         </a:t>
            </a:r>
          </a:p>
          <a:p>
            <a:pPr marL="85725" lvl="1" indent="0" algn="just">
              <a:buNone/>
            </a:pPr>
            <a:r>
              <a:rPr lang="fr-CA" sz="2000" dirty="0" smtClean="0">
                <a:solidFill>
                  <a:srgbClr val="FF0000"/>
                </a:solidFill>
              </a:rPr>
              <a:t>	</a:t>
            </a:r>
            <a:r>
              <a:rPr lang="fr-CA" sz="2000" u="sng" dirty="0" smtClean="0">
                <a:solidFill>
                  <a:srgbClr val="FF0000"/>
                </a:solidFill>
              </a:rPr>
              <a:t>Ceci </a:t>
            </a:r>
            <a:r>
              <a:rPr lang="fr-CA" sz="2000" u="sng" dirty="0">
                <a:solidFill>
                  <a:srgbClr val="FF0000"/>
                </a:solidFill>
              </a:rPr>
              <a:t>s’applique jusqu’à ce que le joueur attaquant commence </a:t>
            </a:r>
            <a:r>
              <a:rPr lang="fr-CA" sz="2000" dirty="0" smtClean="0">
                <a:solidFill>
                  <a:srgbClr val="FF0000"/>
                </a:solidFill>
              </a:rPr>
              <a:t>	</a:t>
            </a:r>
            <a:r>
              <a:rPr lang="fr-CA" sz="2000" u="sng" dirty="0" smtClean="0">
                <a:solidFill>
                  <a:srgbClr val="FF0000"/>
                </a:solidFill>
              </a:rPr>
              <a:t>une </a:t>
            </a:r>
            <a:r>
              <a:rPr lang="fr-CA" sz="2000" u="sng" dirty="0">
                <a:solidFill>
                  <a:srgbClr val="FF0000"/>
                </a:solidFill>
              </a:rPr>
              <a:t>action de tir.</a:t>
            </a:r>
            <a:endParaRPr lang="en-GB" sz="2000" b="1" u="sng" dirty="0" smtClean="0">
              <a:solidFill>
                <a:srgbClr val="FF0000"/>
              </a:solidFill>
              <a:latin typeface="Univers 57 Condensed"/>
              <a:ea typeface="Univers 57 Condensed"/>
              <a:cs typeface="Univers 57 Condensed"/>
            </a:endParaRPr>
          </a:p>
          <a:p>
            <a:pPr marL="361950" lvl="1" indent="-276225" algn="just">
              <a:buFont typeface="Calibri" pitchFamily="34" charset="0"/>
              <a:buAutoNum type="arabicPeriod" startAt="5"/>
            </a:pPr>
            <a:r>
              <a:rPr lang="fr-CA" sz="2000" dirty="0"/>
              <a:t>Un contact causé sur le terrain de jeu par un défenseur sur un attaquant lors des deux dernières minutes de la quatrième période et de chaque prolongation, alors que le ballon est en dehors du terrain pour une remise en jeu et qu'il est encore dans les mains de l'arbitre ou à disposition du joueur effectuant la remise en jeu</a:t>
            </a:r>
            <a:endParaRPr lang="es-ES_tradnl" sz="1000" dirty="0" smtClean="0">
              <a:latin typeface="Arial" charset="0"/>
              <a:cs typeface="Arial"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rtlCol="0">
            <a:normAutofit/>
          </a:bodyPr>
          <a:lstStyle/>
          <a:p>
            <a:pPr marL="0" indent="0" algn="just" fontAlgn="auto">
              <a:spcAft>
                <a:spcPts val="0"/>
              </a:spcAft>
              <a:buFont typeface="Arial"/>
              <a:buNone/>
              <a:defRPr/>
            </a:pPr>
            <a:r>
              <a:rPr lang="en-US" sz="1800" dirty="0" smtClean="0"/>
              <a:t>Il </a:t>
            </a:r>
            <a:r>
              <a:rPr lang="en-US" sz="1800" dirty="0" smtClean="0"/>
              <a:t>y a </a:t>
            </a:r>
            <a:r>
              <a:rPr lang="fr-CA" sz="2000" dirty="0" smtClean="0">
                <a:solidFill>
                  <a:srgbClr val="FF0000"/>
                </a:solidFill>
              </a:rPr>
              <a:t>seulement</a:t>
            </a:r>
            <a:r>
              <a:rPr lang="en-US" sz="2000" dirty="0" smtClean="0">
                <a:solidFill>
                  <a:srgbClr val="FF0000"/>
                </a:solidFill>
              </a:rPr>
              <a:t> 1 </a:t>
            </a:r>
            <a:r>
              <a:rPr lang="fr-CA" sz="2000" dirty="0" smtClean="0">
                <a:solidFill>
                  <a:srgbClr val="FF0000"/>
                </a:solidFill>
              </a:rPr>
              <a:t>critère</a:t>
            </a:r>
            <a:r>
              <a:rPr lang="en-US" sz="2000" dirty="0" smtClean="0">
                <a:solidFill>
                  <a:srgbClr val="FF0000"/>
                </a:solidFill>
              </a:rPr>
              <a:t> </a:t>
            </a:r>
            <a:r>
              <a:rPr lang="fr-CA" sz="2000" dirty="0" smtClean="0">
                <a:solidFill>
                  <a:srgbClr val="FF0000"/>
                </a:solidFill>
              </a:rPr>
              <a:t>ajouté</a:t>
            </a:r>
            <a:r>
              <a:rPr lang="en-US" sz="2000" dirty="0" smtClean="0">
                <a:solidFill>
                  <a:srgbClr val="FF0000"/>
                </a:solidFill>
              </a:rPr>
              <a:t> </a:t>
            </a:r>
            <a:r>
              <a:rPr lang="en-US" sz="1800" dirty="0" smtClean="0"/>
              <a:t>aux </a:t>
            </a:r>
            <a:r>
              <a:rPr lang="fr-CA" sz="1800" dirty="0" smtClean="0"/>
              <a:t>règles</a:t>
            </a:r>
            <a:r>
              <a:rPr lang="en-US" sz="1800" dirty="0" smtClean="0"/>
              <a:t> de 2014. </a:t>
            </a:r>
            <a:r>
              <a:rPr lang="fr-CA" sz="1800" dirty="0" smtClean="0"/>
              <a:t>Cet</a:t>
            </a:r>
            <a:r>
              <a:rPr lang="en-US" sz="1800" dirty="0" smtClean="0"/>
              <a:t> </a:t>
            </a:r>
            <a:r>
              <a:rPr lang="fr-CA" sz="1800" dirty="0" smtClean="0"/>
              <a:t>ajout</a:t>
            </a:r>
            <a:r>
              <a:rPr lang="en-US" sz="1800" dirty="0" smtClean="0"/>
              <a:t> </a:t>
            </a:r>
            <a:r>
              <a:rPr lang="fr-CA" sz="1800" dirty="0" smtClean="0"/>
              <a:t>est</a:t>
            </a:r>
            <a:r>
              <a:rPr lang="en-US" sz="1800" dirty="0" smtClean="0"/>
              <a:t> </a:t>
            </a:r>
            <a:r>
              <a:rPr lang="fr-CA" sz="1800" dirty="0" smtClean="0"/>
              <a:t>nécessaire</a:t>
            </a:r>
            <a:r>
              <a:rPr lang="en-US" sz="1800" dirty="0" smtClean="0"/>
              <a:t> suite aux </a:t>
            </a:r>
            <a:r>
              <a:rPr lang="fr-CA" sz="1800" dirty="0" smtClean="0"/>
              <a:t>nouvelles</a:t>
            </a:r>
            <a:r>
              <a:rPr lang="en-US" sz="1800" dirty="0" smtClean="0"/>
              <a:t> </a:t>
            </a:r>
            <a:r>
              <a:rPr lang="fr-CA" sz="1800" dirty="0" smtClean="0"/>
              <a:t>façons</a:t>
            </a:r>
            <a:r>
              <a:rPr lang="en-US" sz="1800" dirty="0" smtClean="0"/>
              <a:t> de </a:t>
            </a:r>
            <a:r>
              <a:rPr lang="fr-CA" sz="1800" dirty="0" smtClean="0"/>
              <a:t>jouer</a:t>
            </a:r>
            <a:r>
              <a:rPr lang="en-US" sz="1800" dirty="0" smtClean="0"/>
              <a:t> et aux actions des </a:t>
            </a:r>
            <a:r>
              <a:rPr lang="fr-CA" sz="1800" dirty="0" smtClean="0"/>
              <a:t>joueurs</a:t>
            </a:r>
            <a:r>
              <a:rPr lang="en-US" sz="1800" dirty="0" smtClean="0"/>
              <a:t> qui </a:t>
            </a:r>
            <a:r>
              <a:rPr lang="fr-CA" sz="1800" dirty="0" smtClean="0"/>
              <a:t>sont</a:t>
            </a:r>
            <a:r>
              <a:rPr lang="en-US" sz="1800" dirty="0" smtClean="0"/>
              <a:t> </a:t>
            </a:r>
            <a:r>
              <a:rPr lang="fr-CA" sz="1800" dirty="0" smtClean="0"/>
              <a:t>très</a:t>
            </a:r>
            <a:r>
              <a:rPr lang="en-US" sz="1800" dirty="0" smtClean="0"/>
              <a:t> </a:t>
            </a:r>
            <a:r>
              <a:rPr lang="fr-CA" sz="1800" dirty="0" smtClean="0"/>
              <a:t>souvent</a:t>
            </a:r>
            <a:r>
              <a:rPr lang="en-US" sz="1800" dirty="0" smtClean="0"/>
              <a:t> </a:t>
            </a:r>
            <a:r>
              <a:rPr lang="fr-CA" sz="1800" dirty="0" smtClean="0"/>
              <a:t>guidées</a:t>
            </a:r>
            <a:r>
              <a:rPr lang="en-US" sz="1800" dirty="0" smtClean="0"/>
              <a:t> par les </a:t>
            </a:r>
            <a:r>
              <a:rPr lang="fr-CA" sz="1800" dirty="0" smtClean="0"/>
              <a:t>entraineurs</a:t>
            </a:r>
            <a:r>
              <a:rPr lang="en-US" sz="1800" dirty="0" smtClean="0"/>
              <a:t>.</a:t>
            </a:r>
          </a:p>
          <a:p>
            <a:pPr marL="0" indent="0" algn="just" fontAlgn="auto">
              <a:spcAft>
                <a:spcPts val="0"/>
              </a:spcAft>
              <a:buNone/>
              <a:defRPr/>
            </a:pPr>
            <a:r>
              <a:rPr lang="en-US" sz="1800" dirty="0" smtClean="0"/>
              <a:t>Le but de la nouvelle </a:t>
            </a:r>
            <a:r>
              <a:rPr lang="en-US" sz="1800" dirty="0" err="1" smtClean="0"/>
              <a:t>règle</a:t>
            </a:r>
            <a:r>
              <a:rPr lang="en-US" sz="1800" dirty="0" smtClean="0"/>
              <a:t> </a:t>
            </a:r>
            <a:r>
              <a:rPr lang="en-US" sz="1800" dirty="0" err="1" smtClean="0"/>
              <a:t>est</a:t>
            </a:r>
            <a:r>
              <a:rPr lang="en-US" sz="1800" dirty="0" smtClean="0"/>
              <a:t> de </a:t>
            </a:r>
            <a:r>
              <a:rPr lang="en-US" sz="1800" dirty="0" err="1" smtClean="0"/>
              <a:t>nettoyer</a:t>
            </a:r>
            <a:r>
              <a:rPr lang="en-US" sz="1800" dirty="0" smtClean="0"/>
              <a:t> le </a:t>
            </a:r>
            <a:r>
              <a:rPr lang="en-US" sz="1800" dirty="0" err="1" smtClean="0"/>
              <a:t>jeu</a:t>
            </a:r>
            <a:r>
              <a:rPr lang="en-US" sz="1800" dirty="0" smtClean="0"/>
              <a:t> de </a:t>
            </a:r>
            <a:r>
              <a:rPr lang="en-US" sz="1800" dirty="0" err="1" smtClean="0"/>
              <a:t>tous</a:t>
            </a:r>
            <a:r>
              <a:rPr lang="en-US" sz="1800" dirty="0" smtClean="0"/>
              <a:t> les actions “non-normal” qui </a:t>
            </a:r>
            <a:r>
              <a:rPr lang="en-US" sz="1800" dirty="0" err="1" smtClean="0"/>
              <a:t>nuisent</a:t>
            </a:r>
            <a:r>
              <a:rPr lang="en-US" sz="1800" dirty="0" smtClean="0"/>
              <a:t> au spectacle avec des contacts inutile </a:t>
            </a:r>
            <a:r>
              <a:rPr lang="fr-CA" sz="1800" dirty="0" smtClean="0"/>
              <a:t>à l’encontre de </a:t>
            </a:r>
            <a:r>
              <a:rPr lang="fr-CA" sz="1800" dirty="0" smtClean="0"/>
              <a:t> </a:t>
            </a:r>
            <a:r>
              <a:rPr lang="fr-CA" sz="1800" dirty="0"/>
              <a:t>l'esprit et l'intention des règles</a:t>
            </a:r>
            <a:endParaRPr lang="en-GB" sz="1800" dirty="0">
              <a:latin typeface="Univers 57 Condensed" charset="0"/>
              <a:ea typeface="Univers 57 Condensed" charset="0"/>
              <a:cs typeface="Univers 57 Condensed" charset="0"/>
            </a:endParaRPr>
          </a:p>
          <a:p>
            <a:pPr marL="0" indent="0" algn="just" fontAlgn="auto">
              <a:spcAft>
                <a:spcPts val="0"/>
              </a:spcAft>
              <a:buFont typeface="Arial"/>
              <a:buNone/>
              <a:defRPr/>
            </a:pPr>
            <a:r>
              <a:rPr lang="fr-CA" sz="1800" dirty="0" smtClean="0"/>
              <a:t>De façon a interpréter la règle de </a:t>
            </a:r>
            <a:r>
              <a:rPr lang="fr-CA" sz="1800" dirty="0"/>
              <a:t>façon cohérente et </a:t>
            </a:r>
            <a:r>
              <a:rPr lang="fr-CA" sz="1800" dirty="0" smtClean="0"/>
              <a:t>consistante, nous devons suivre les critères suivant:</a:t>
            </a:r>
            <a:endParaRPr lang="en-US" sz="2000" dirty="0"/>
          </a:p>
          <a:p>
            <a:pPr fontAlgn="auto">
              <a:spcAft>
                <a:spcPts val="0"/>
              </a:spcAft>
              <a:buFont typeface="Arial"/>
              <a:buChar char="•"/>
              <a:defRPr/>
            </a:pPr>
            <a:r>
              <a:rPr lang="en-US" sz="2000" dirty="0" smtClean="0">
                <a:solidFill>
                  <a:srgbClr val="FF0000"/>
                </a:solidFill>
              </a:rPr>
              <a:t>Un effort </a:t>
            </a:r>
            <a:r>
              <a:rPr lang="en-US" sz="2000" dirty="0" err="1" smtClean="0">
                <a:solidFill>
                  <a:srgbClr val="FF0000"/>
                </a:solidFill>
              </a:rPr>
              <a:t>illégitime</a:t>
            </a:r>
            <a:r>
              <a:rPr lang="en-US" sz="2000" dirty="0" smtClean="0">
                <a:solidFill>
                  <a:srgbClr val="FF0000"/>
                </a:solidFill>
              </a:rPr>
              <a:t> de </a:t>
            </a:r>
            <a:r>
              <a:rPr lang="en-US" sz="2000" dirty="0" err="1" smtClean="0">
                <a:solidFill>
                  <a:srgbClr val="FF0000"/>
                </a:solidFill>
              </a:rPr>
              <a:t>jouer</a:t>
            </a:r>
            <a:r>
              <a:rPr lang="en-US" sz="2000" dirty="0" smtClean="0">
                <a:solidFill>
                  <a:srgbClr val="FF0000"/>
                </a:solidFill>
              </a:rPr>
              <a:t> le </a:t>
            </a:r>
            <a:r>
              <a:rPr lang="en-US" sz="2000" dirty="0" err="1" smtClean="0">
                <a:solidFill>
                  <a:srgbClr val="FF0000"/>
                </a:solidFill>
              </a:rPr>
              <a:t>ballon</a:t>
            </a:r>
            <a:r>
              <a:rPr lang="en-US" sz="2000" dirty="0" smtClean="0">
                <a:solidFill>
                  <a:srgbClr val="FF0000"/>
                </a:solidFill>
              </a:rPr>
              <a:t> </a:t>
            </a:r>
          </a:p>
          <a:p>
            <a:pPr fontAlgn="auto">
              <a:spcAft>
                <a:spcPts val="0"/>
              </a:spcAft>
              <a:buFont typeface="Arial"/>
              <a:buChar char="•"/>
              <a:defRPr/>
            </a:pPr>
            <a:r>
              <a:rPr lang="en-US" sz="2000" dirty="0" err="1">
                <a:solidFill>
                  <a:srgbClr val="FF0000"/>
                </a:solidFill>
              </a:rPr>
              <a:t>V</a:t>
            </a:r>
            <a:r>
              <a:rPr lang="en-US" sz="2000" dirty="0" err="1" smtClean="0">
                <a:solidFill>
                  <a:srgbClr val="FF0000"/>
                </a:solidFill>
              </a:rPr>
              <a:t>olontairement</a:t>
            </a:r>
            <a:r>
              <a:rPr lang="en-US" sz="2000" dirty="0" smtClean="0">
                <a:solidFill>
                  <a:srgbClr val="FF0000"/>
                </a:solidFill>
              </a:rPr>
              <a:t> faire </a:t>
            </a:r>
            <a:r>
              <a:rPr lang="en-US" sz="2000" dirty="0" err="1" smtClean="0">
                <a:solidFill>
                  <a:srgbClr val="FF0000"/>
                </a:solidFill>
              </a:rPr>
              <a:t>une</a:t>
            </a:r>
            <a:r>
              <a:rPr lang="en-US" sz="2000" dirty="0" smtClean="0">
                <a:solidFill>
                  <a:srgbClr val="FF0000"/>
                </a:solidFill>
              </a:rPr>
              <a:t> </a:t>
            </a:r>
            <a:r>
              <a:rPr lang="en-US" sz="2000" dirty="0" err="1" smtClean="0">
                <a:solidFill>
                  <a:srgbClr val="FF0000"/>
                </a:solidFill>
              </a:rPr>
              <a:t>faute</a:t>
            </a:r>
            <a:r>
              <a:rPr lang="en-US" sz="2000" dirty="0" smtClean="0">
                <a:solidFill>
                  <a:srgbClr val="FF0000"/>
                </a:solidFill>
              </a:rPr>
              <a:t> hors de la PLD (</a:t>
            </a:r>
            <a:r>
              <a:rPr lang="en-US" sz="2000" dirty="0" err="1" smtClean="0">
                <a:solidFill>
                  <a:srgbClr val="FF0000"/>
                </a:solidFill>
              </a:rPr>
              <a:t>actif</a:t>
            </a:r>
            <a:r>
              <a:rPr lang="en-US" sz="2000" dirty="0" smtClean="0">
                <a:solidFill>
                  <a:srgbClr val="FF0000"/>
                </a:solidFill>
              </a:rPr>
              <a:t>)</a:t>
            </a:r>
            <a:endParaRPr lang="en-US" sz="2000" dirty="0">
              <a:solidFill>
                <a:srgbClr val="FF0000"/>
              </a:solidFill>
            </a:endParaRPr>
          </a:p>
          <a:p>
            <a:pPr fontAlgn="auto">
              <a:spcAft>
                <a:spcPts val="0"/>
              </a:spcAft>
              <a:buFont typeface="Arial"/>
              <a:buChar char="•"/>
              <a:defRPr/>
            </a:pPr>
            <a:r>
              <a:rPr lang="en-US" sz="2000" dirty="0" err="1" smtClean="0">
                <a:solidFill>
                  <a:srgbClr val="FF0000"/>
                </a:solidFill>
              </a:rPr>
              <a:t>Être</a:t>
            </a:r>
            <a:r>
              <a:rPr lang="en-US" sz="2000" dirty="0" smtClean="0">
                <a:solidFill>
                  <a:srgbClr val="FF0000"/>
                </a:solidFill>
              </a:rPr>
              <a:t> </a:t>
            </a:r>
            <a:r>
              <a:rPr lang="en-US" sz="2000" dirty="0" err="1" smtClean="0">
                <a:solidFill>
                  <a:srgbClr val="FF0000"/>
                </a:solidFill>
              </a:rPr>
              <a:t>en</a:t>
            </a:r>
            <a:r>
              <a:rPr lang="en-US" sz="2000" dirty="0" smtClean="0">
                <a:solidFill>
                  <a:srgbClr val="FF0000"/>
                </a:solidFill>
              </a:rPr>
              <a:t> </a:t>
            </a:r>
            <a:r>
              <a:rPr lang="en-US" sz="2000" dirty="0" smtClean="0">
                <a:solidFill>
                  <a:srgbClr val="FF0000"/>
                </a:solidFill>
              </a:rPr>
              <a:t>PLD pour </a:t>
            </a:r>
            <a:r>
              <a:rPr lang="en-US" sz="2000" dirty="0" err="1" smtClean="0">
                <a:solidFill>
                  <a:srgbClr val="FF0000"/>
                </a:solidFill>
              </a:rPr>
              <a:t>jouer</a:t>
            </a:r>
            <a:r>
              <a:rPr lang="en-US" sz="2000" dirty="0" smtClean="0">
                <a:solidFill>
                  <a:srgbClr val="FF0000"/>
                </a:solidFill>
              </a:rPr>
              <a:t> </a:t>
            </a:r>
            <a:r>
              <a:rPr lang="en-US" sz="2000" dirty="0" err="1" smtClean="0">
                <a:solidFill>
                  <a:srgbClr val="FF0000"/>
                </a:solidFill>
              </a:rPr>
              <a:t>defensivement</a:t>
            </a:r>
            <a:r>
              <a:rPr lang="en-US" sz="2000" dirty="0" smtClean="0">
                <a:solidFill>
                  <a:srgbClr val="FF0000"/>
                </a:solidFill>
              </a:rPr>
              <a:t> </a:t>
            </a:r>
            <a:r>
              <a:rPr lang="en-US" sz="2000" dirty="0" err="1" smtClean="0">
                <a:solidFill>
                  <a:srgbClr val="FF0000"/>
                </a:solidFill>
              </a:rPr>
              <a:t>selon</a:t>
            </a:r>
            <a:r>
              <a:rPr lang="en-US" sz="2000" dirty="0" smtClean="0">
                <a:solidFill>
                  <a:srgbClr val="FF0000"/>
                </a:solidFill>
              </a:rPr>
              <a:t> la </a:t>
            </a:r>
            <a:r>
              <a:rPr lang="en-US" sz="2000" dirty="0" err="1" smtClean="0">
                <a:solidFill>
                  <a:srgbClr val="FF0000"/>
                </a:solidFill>
              </a:rPr>
              <a:t>règle</a:t>
            </a:r>
            <a:r>
              <a:rPr lang="en-US" sz="2000" dirty="0" smtClean="0">
                <a:solidFill>
                  <a:srgbClr val="FF0000"/>
                </a:solidFill>
              </a:rPr>
              <a:t>.</a:t>
            </a:r>
            <a:endParaRPr lang="es-ES_tradnl" dirty="0"/>
          </a:p>
        </p:txBody>
      </p:sp>
      <p:sp>
        <p:nvSpPr>
          <p:cNvPr id="4" name="Título 3"/>
          <p:cNvSpPr>
            <a:spLocks noGrp="1"/>
          </p:cNvSpPr>
          <p:nvPr>
            <p:ph type="title"/>
          </p:nvPr>
        </p:nvSpPr>
        <p:spPr>
          <a:xfrm>
            <a:off x="457200" y="287338"/>
            <a:ext cx="8229600" cy="638175"/>
          </a:xfrm>
        </p:spPr>
        <p:txBody>
          <a:bodyPr rtlCol="0">
            <a:normAutofit fontScale="90000"/>
          </a:bodyPr>
          <a:lstStyle/>
          <a:p>
            <a:pPr fontAlgn="auto">
              <a:spcAft>
                <a:spcPts val="0"/>
              </a:spcAft>
              <a:defRPr/>
            </a:pPr>
            <a:r>
              <a:rPr lang="fr-CA" sz="2400" dirty="0"/>
              <a:t>Art. 37 Faute antisportive </a:t>
            </a:r>
            <a:br>
              <a:rPr lang="fr-CA" sz="2400" dirty="0"/>
            </a:br>
            <a:r>
              <a:rPr lang="fr-CA" sz="2400" dirty="0" smtClean="0"/>
              <a:t>Nouveau critère 3</a:t>
            </a:r>
            <a:endParaRPr lang="es-ES_tradnl" sz="2400" dirty="0">
              <a:solidFill>
                <a:srgbClr val="FFFFFF"/>
              </a:solidFill>
              <a:latin typeface="Fiba" panose="02010500040101020104" pitchFamily="2" charset="0"/>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7670</TotalTime>
  <Words>2002</Words>
  <Application>Microsoft Office PowerPoint</Application>
  <PresentationFormat>On-screen Show (4:3)</PresentationFormat>
  <Paragraphs>151</Paragraphs>
  <Slides>41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Arial Bold</vt:lpstr>
      <vt:lpstr>Calibri</vt:lpstr>
      <vt:lpstr>Fiba</vt:lpstr>
      <vt:lpstr>Helvetica</vt:lpstr>
      <vt:lpstr>Times New Roman</vt:lpstr>
      <vt:lpstr>Univers 57 Condensed</vt:lpstr>
      <vt:lpstr>Office Theme</vt:lpstr>
      <vt:lpstr>Office Theme</vt:lpstr>
      <vt:lpstr>PowerPoint Presentation</vt:lpstr>
      <vt:lpstr>PowerPoint Presentation</vt:lpstr>
      <vt:lpstr>Art. 37 Faute antisportive </vt:lpstr>
      <vt:lpstr>Art. 37 Faute antisportive </vt:lpstr>
      <vt:lpstr>Art. 37 Faute antisportive </vt:lpstr>
      <vt:lpstr>PowerPoint Presentation</vt:lpstr>
      <vt:lpstr>Art. 37 Faute antisportive  5 critères existe</vt:lpstr>
      <vt:lpstr>Art. 37 Faute antisportive  5 critères existe</vt:lpstr>
      <vt:lpstr>Art. 37 Faute antisportive  Nouveau critère 3</vt:lpstr>
      <vt:lpstr>Art. 37 Faute antisportive  Critère 1</vt:lpstr>
      <vt:lpstr>Art. 37 Faute antisportive  Critère 1</vt:lpstr>
      <vt:lpstr>Art. 37 Faute antisportive  Critère 1</vt:lpstr>
      <vt:lpstr>Art. 37 Faute antisportive  Critère 1</vt:lpstr>
      <vt:lpstr>Art. 37 Faute antisportive  Critère 1</vt:lpstr>
      <vt:lpstr>Art. 37 Faute antisportive  Critère 1</vt:lpstr>
      <vt:lpstr>Art. 37 Faute antisportive  Critère 1</vt:lpstr>
      <vt:lpstr>Art. 37 Faute antisportive  Critère 2</vt:lpstr>
      <vt:lpstr>Art. 37 Faute antisportive  Critère 2</vt:lpstr>
      <vt:lpstr>Art. 37 Faute antisportive  Critère 2</vt:lpstr>
      <vt:lpstr>Art. 37 Faute antisportive  Critère 2</vt:lpstr>
      <vt:lpstr>Art. 37 Faute antisportive  Critère 3</vt:lpstr>
      <vt:lpstr>Art. 37 Faute antisportive  Critère 3</vt:lpstr>
      <vt:lpstr>Art. 37 Faute antisportive  Critère 3</vt:lpstr>
      <vt:lpstr>Art. 37 Faute antisportive  Critère 3</vt:lpstr>
      <vt:lpstr>Art. 37 Faute antisportive  Critère 3</vt:lpstr>
      <vt:lpstr>Art. 37 Faute antisportive  Critère 3</vt:lpstr>
      <vt:lpstr>Art. 37 Faute antisportive  Critère 3</vt:lpstr>
      <vt:lpstr>PowerPoint Presentation</vt:lpstr>
      <vt:lpstr>PowerPoint Presentation</vt:lpstr>
      <vt:lpstr>PowerPoint Presentation</vt:lpstr>
      <vt:lpstr>Art. 37 Faute antisportive  Critère 4</vt:lpstr>
      <vt:lpstr>Art. 37 Faute antisportive  Critère 4</vt:lpstr>
      <vt:lpstr>Art. 37 Faute antisportive  Critère 4</vt:lpstr>
      <vt:lpstr>Art. 37 Faute antisportive  Critère 4</vt:lpstr>
      <vt:lpstr>PowerPoint Presentation</vt:lpstr>
      <vt:lpstr>PowerPoint Presentation</vt:lpstr>
      <vt:lpstr>PowerPoint Presentation</vt:lpstr>
      <vt:lpstr>Art. 37 Faute antisportive  Critère 5</vt:lpstr>
      <vt:lpstr>Art. 37 Faute antisportive  Critère 5</vt:lpstr>
      <vt:lpstr>Art. 37 Faute antisportive  Critère 5</vt:lpstr>
      <vt:lpstr>PowerPoint Presentation</vt:lpstr>
    </vt:vector>
  </TitlesOfParts>
  <Company>The Works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Simon Cornes</dc:creator>
  <cp:lastModifiedBy>sbastiengauthier3@hotmail.com</cp:lastModifiedBy>
  <cp:revision>436</cp:revision>
  <cp:lastPrinted>2017-06-23T11:22:06Z</cp:lastPrinted>
  <dcterms:created xsi:type="dcterms:W3CDTF">2012-11-02T08:55:57Z</dcterms:created>
  <dcterms:modified xsi:type="dcterms:W3CDTF">2017-09-10T22:22:40Z</dcterms:modified>
</cp:coreProperties>
</file>